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sldIdLst>
    <p:sldId id="257" r:id="rId2"/>
    <p:sldId id="258" r:id="rId3"/>
    <p:sldId id="260" r:id="rId4"/>
    <p:sldId id="275" r:id="rId5"/>
    <p:sldId id="261" r:id="rId6"/>
    <p:sldId id="276" r:id="rId7"/>
    <p:sldId id="262" r:id="rId8"/>
    <p:sldId id="263" r:id="rId9"/>
    <p:sldId id="264" r:id="rId10"/>
    <p:sldId id="265" r:id="rId11"/>
    <p:sldId id="266" r:id="rId12"/>
    <p:sldId id="277" r:id="rId13"/>
    <p:sldId id="267" r:id="rId14"/>
    <p:sldId id="268" r:id="rId15"/>
    <p:sldId id="269" r:id="rId16"/>
    <p:sldId id="270" r:id="rId17"/>
    <p:sldId id="279" r:id="rId18"/>
    <p:sldId id="293" r:id="rId19"/>
    <p:sldId id="278" r:id="rId20"/>
    <p:sldId id="287" r:id="rId21"/>
    <p:sldId id="294" r:id="rId22"/>
    <p:sldId id="288" r:id="rId23"/>
    <p:sldId id="289" r:id="rId24"/>
    <p:sldId id="290" r:id="rId25"/>
    <p:sldId id="273" r:id="rId26"/>
    <p:sldId id="291" r:id="rId27"/>
    <p:sldId id="280" r:id="rId28"/>
    <p:sldId id="281" r:id="rId29"/>
    <p:sldId id="282" r:id="rId30"/>
    <p:sldId id="283" r:id="rId31"/>
    <p:sldId id="295" r:id="rId32"/>
    <p:sldId id="284" r:id="rId33"/>
    <p:sldId id="285" r:id="rId34"/>
    <p:sldId id="286" r:id="rId35"/>
    <p:sldId id="292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D22"/>
    <a:srgbClr val="765898"/>
    <a:srgbClr val="00B0F0"/>
    <a:srgbClr val="54D053"/>
    <a:srgbClr val="546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間スタイル 4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中間スタイル 4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03447BB-5D67-496B-8E87-E561075AD55C}" styleName="濃色スタイル 1 - アクセント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4" autoAdjust="0"/>
    <p:restoredTop sz="95871" autoAdjust="0"/>
  </p:normalViewPr>
  <p:slideViewPr>
    <p:cSldViewPr snapToGrid="0">
      <p:cViewPr>
        <p:scale>
          <a:sx n="100" d="100"/>
          <a:sy n="100" d="100"/>
        </p:scale>
        <p:origin x="209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85AEE-BC23-4540-8928-EE832D760FD3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77E74-19D0-4054-9BE3-05B4ADE7782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9009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677E74-19D0-4054-9BE3-05B4ADE77828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701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913EB-640B-4347-B8A9-F4F4779B96BB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7801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8182-E15F-4E1E-95E0-3D4808A9D0F6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73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3232F-CF6B-4CB1-8DBD-079D97317592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48434-7E02-4E4C-BF29-B752ECDF8492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612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2DCFF-4884-448A-938C-FADBBEC6302B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665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5B4B-485B-4886-99D3-60FB0F0F1091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461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Slide" preserve="1" userDrawn="1">
  <p:cSld name="Main 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240450" y="2231517"/>
            <a:ext cx="8663100" cy="17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Work Sa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  <a:latin typeface="Work Sans Thin"/>
                <a:ea typeface="Work Sans Thin"/>
                <a:cs typeface="Work Sans Thin"/>
                <a:sym typeface="Work Sans Thin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223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138075" y="97767"/>
            <a:ext cx="8520600" cy="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2400"/>
              <a:buFont typeface="Work Sans Medium"/>
              <a:buNone/>
              <a:defRPr sz="2400">
                <a:solidFill>
                  <a:srgbClr val="00ADD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Work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○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■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●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○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■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●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○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ADD8"/>
              </a:buClr>
              <a:buSzPts val="1800"/>
              <a:buFont typeface="Work Sans Medium"/>
              <a:buChar char="■"/>
              <a:defRPr sz="1800">
                <a:solidFill>
                  <a:srgbClr val="00ADD8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 dirty="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470480"/>
            <a:ext cx="9144000" cy="3938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14"/>
          <p:cNvCxnSpPr/>
          <p:nvPr/>
        </p:nvCxnSpPr>
        <p:spPr>
          <a:xfrm>
            <a:off x="246275" y="726967"/>
            <a:ext cx="81678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4"/>
          <p:cNvSpPr txBox="1">
            <a:spLocks noGrp="1"/>
          </p:cNvSpPr>
          <p:nvPr>
            <p:ph type="subTitle" idx="1"/>
          </p:nvPr>
        </p:nvSpPr>
        <p:spPr>
          <a:xfrm>
            <a:off x="0" y="6464174"/>
            <a:ext cx="3780000" cy="39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0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00"/>
                </a:solidFill>
              </a:defRPr>
            </a:lvl9pPr>
          </a:lstStyle>
          <a:p>
            <a:endParaRPr dirty="0"/>
          </a:p>
        </p:txBody>
      </p:sp>
      <p:sp>
        <p:nvSpPr>
          <p:cNvPr id="146" name="Google Shape;146;p14"/>
          <p:cNvSpPr txBox="1">
            <a:spLocks noGrp="1"/>
          </p:cNvSpPr>
          <p:nvPr>
            <p:ph type="body" idx="2"/>
          </p:nvPr>
        </p:nvSpPr>
        <p:spPr>
          <a:xfrm>
            <a:off x="246275" y="807260"/>
            <a:ext cx="8452800" cy="49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81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Arial" panose="020B0604020202020204" pitchFamily="34" charset="0"/>
              <a:buNone/>
              <a:defRPr sz="30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 Medium"/>
              </a:defRPr>
            </a:lvl1pPr>
            <a:lvl2pPr marL="495300" lvl="1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None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419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sz="30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 lang="en-US" altLang="ja-JP" dirty="0"/>
          </a:p>
          <a:p>
            <a:endParaRPr dirty="0"/>
          </a:p>
        </p:txBody>
      </p:sp>
      <p:pic>
        <p:nvPicPr>
          <p:cNvPr id="147" name="Google Shape;147;p14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10975" y="203900"/>
            <a:ext cx="164000" cy="141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図 2" descr="記号, 駐車場, 駐車, 民衆 が含まれている画像&#10;&#10;自動的に生成された説明">
            <a:extLst>
              <a:ext uri="{FF2B5EF4-FFF2-40B4-BE49-F238E27FC236}">
                <a16:creationId xmlns:a16="http://schemas.microsoft.com/office/drawing/2014/main" id="{4107A12D-903C-4F78-8692-4E1E14D1ACF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8036" y="6098960"/>
            <a:ext cx="365629" cy="365213"/>
          </a:xfrm>
          <a:prstGeom prst="rect">
            <a:avLst/>
          </a:prstGeom>
        </p:spPr>
      </p:pic>
      <p:pic>
        <p:nvPicPr>
          <p:cNvPr id="5" name="図 4" descr="駐車場, 記号, 駐車, 民衆 が含まれている画像&#10;&#10;自動的に生成された説明">
            <a:extLst>
              <a:ext uri="{FF2B5EF4-FFF2-40B4-BE49-F238E27FC236}">
                <a16:creationId xmlns:a16="http://schemas.microsoft.com/office/drawing/2014/main" id="{A91058B3-1411-4F58-87F8-ADB518EDD71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760" y="6098960"/>
            <a:ext cx="394276" cy="393827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8E2829E-66BF-4CEC-A95D-7C3BA76B8DFB}"/>
              </a:ext>
            </a:extLst>
          </p:cNvPr>
          <p:cNvSpPr/>
          <p:nvPr userDrawn="1"/>
        </p:nvSpPr>
        <p:spPr>
          <a:xfrm>
            <a:off x="8689594" y="6483091"/>
            <a:ext cx="457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521D56E-8BB8-4135-BA40-844021FDFC7D}" type="slidenum">
              <a:rPr kumimoji="1" lang="ja-JP" altLang="en-US" smtClean="0">
                <a:solidFill>
                  <a:srgbClr val="FFFF00"/>
                </a:solidFill>
              </a:rPr>
              <a:t>‹#›</a:t>
            </a:fld>
            <a:endParaRPr lang="ja-JP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12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ABDD6-21FE-445F-8A69-D2EB7328EDBC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140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4517-7B57-4EC0-BFDD-013D03C65A93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8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A316-1586-4294-877C-9D8DBE9C461C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548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0E478-6BD8-421C-83AD-559D1602FB0D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5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81D4D-4100-4F8E-9CA3-BEB29789C8FB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029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1B28E-1B29-43B1-85E2-285D938710FC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86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47C0A-C905-4B70-B49C-9E1FF4F3F8AB}" type="datetime1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7EC40-779F-4B57-85F7-2B704656F0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0722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4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C26620-92D5-44EA-890C-0A0A4C5A2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450" y="967494"/>
            <a:ext cx="8663100" cy="1710000"/>
          </a:xfrm>
        </p:spPr>
        <p:txBody>
          <a:bodyPr/>
          <a:lstStyle/>
          <a:p>
            <a:r>
              <a:rPr lang="ja-JP" altLang="en-US" sz="4000" b="1" dirty="0"/>
              <a:t>高集積センサネットワークにおける異種無線を用いた電力効率化の研究</a:t>
            </a:r>
            <a:endParaRPr kumimoji="1" lang="ja-JP" altLang="en-US" sz="4000" b="1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23CDE74-3F3A-425D-B585-030C342EFF9E}"/>
              </a:ext>
            </a:extLst>
          </p:cNvPr>
          <p:cNvSpPr txBox="1"/>
          <p:nvPr/>
        </p:nvSpPr>
        <p:spPr>
          <a:xfrm>
            <a:off x="564775" y="3364041"/>
            <a:ext cx="65621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2020/02/04 (</a:t>
            </a: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火</a:t>
            </a:r>
            <a: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) </a:t>
            </a: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卒論最終発表</a:t>
            </a:r>
            <a:b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b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公立はこだて未来大学　システム情報科学部</a:t>
            </a:r>
            <a:b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情報システムアーキテクチャ学科　高度</a:t>
            </a:r>
            <a:r>
              <a:rPr kumimoji="1" lang="en-US" altLang="ja-JP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ICT</a:t>
            </a: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コース</a:t>
            </a:r>
            <a:endParaRPr kumimoji="1" lang="en-US" altLang="ja-JP" dirty="0">
              <a:solidFill>
                <a:schemeClr val="bg1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稲村浩研究室 </a:t>
            </a:r>
            <a:r>
              <a:rPr kumimoji="1" lang="en-US" altLang="ja-JP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1016031 </a:t>
            </a:r>
            <a:r>
              <a:rPr kumimoji="1" lang="ja-JP" altLang="en-US" dirty="0">
                <a:solidFill>
                  <a:schemeClr val="bg1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戸澤涼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EB1088-C4E9-40A5-8214-3A421243AF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6799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ノードのグループ構成法と通信制御方式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関連研究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46427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目的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b="1" dirty="0">
                <a:solidFill>
                  <a:srgbClr val="FF0000"/>
                </a:solidFill>
              </a:rPr>
              <a:t>消費電力量を抑制</a:t>
            </a:r>
            <a:endParaRPr kumimoji="1"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提案手法</a:t>
            </a:r>
            <a:r>
              <a:rPr lang="en-US" altLang="ja-JP" sz="2000" dirty="0"/>
              <a:t>]</a:t>
            </a: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周波数利用効率の向上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適切な伝送量を割り当て，伝送時間を最適化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≒ 拡散率に基づいたタイムスロットの割り当て</a:t>
            </a: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送信衝突の抑制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センサをグループ化し，代表者が周囲の通信を代理送信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</a:t>
            </a:r>
            <a:r>
              <a:rPr lang="en-US" altLang="ja-JP" sz="2000" dirty="0"/>
              <a:t>LoRaWAN</a:t>
            </a:r>
            <a:r>
              <a:rPr lang="ja-JP" altLang="en-US" sz="2000" dirty="0"/>
              <a:t>に接続するセンサの台数の低減</a:t>
            </a:r>
          </a:p>
          <a:p>
            <a:pPr>
              <a:lnSpc>
                <a:spcPct val="150000"/>
              </a:lnSpc>
            </a:pPr>
            <a:endParaRPr kumimoji="1" lang="ja-JP" altLang="en-US" sz="2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9438687-9A72-40C5-B060-76CCA5902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005" y="744785"/>
            <a:ext cx="3168973" cy="214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B00767A-90B3-4997-9750-53C697A4A9F0}"/>
              </a:ext>
            </a:extLst>
          </p:cNvPr>
          <p:cNvSpPr/>
          <p:nvPr/>
        </p:nvSpPr>
        <p:spPr>
          <a:xfrm>
            <a:off x="0" y="5820378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補足</a:t>
            </a: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  <a:br>
              <a:rPr lang="en-US" altLang="ja-JP" sz="12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拡散率（</a:t>
            </a: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SF: Spread Factor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）：送信データ速度に対する拡散符号速度の比</a:t>
            </a: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(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データ量↗通信時間↗</a:t>
            </a: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)</a:t>
            </a:r>
            <a:b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タイムスロット　　　　　　 ：データを送るとき、一つのチャンネルが占有する時間間隔</a:t>
            </a:r>
            <a:endParaRPr lang="en-US" altLang="ja-JP" sz="12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720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ノードのグループ構成法と通信制御方式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関連研究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53695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課題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通信を集約する際に，</a:t>
            </a:r>
            <a:r>
              <a:rPr lang="ja-JP" altLang="en-US" sz="2000" b="1" dirty="0">
                <a:solidFill>
                  <a:srgbClr val="F89D22"/>
                </a:solidFill>
              </a:rPr>
              <a:t>センサ間通信の手法が明記されていない</a:t>
            </a:r>
            <a:endParaRPr lang="en-US" altLang="ja-JP" sz="2000" b="1" dirty="0">
              <a:solidFill>
                <a:srgbClr val="F89D22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</a:t>
            </a:r>
            <a:r>
              <a:rPr lang="en-US" altLang="ja-JP" sz="2000" dirty="0"/>
              <a:t>LoRaWAN</a:t>
            </a:r>
            <a:r>
              <a:rPr lang="ja-JP" altLang="en-US" sz="2000" dirty="0"/>
              <a:t>は，</a:t>
            </a:r>
            <a:r>
              <a:rPr lang="ja-JP" altLang="en-US" sz="2000" b="1" dirty="0">
                <a:solidFill>
                  <a:srgbClr val="FF0000"/>
                </a:solidFill>
              </a:rPr>
              <a:t>センサ間通信が未対応</a:t>
            </a:r>
            <a:br>
              <a:rPr lang="en-US" altLang="ja-JP" sz="2000" dirty="0"/>
            </a:br>
            <a:endParaRPr lang="ja-JP" altLang="en-US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グループを作成するには，</a:t>
            </a:r>
            <a:r>
              <a:rPr lang="ja-JP" altLang="en-US" sz="2000" b="1" dirty="0">
                <a:solidFill>
                  <a:srgbClr val="F89D22"/>
                </a:solidFill>
              </a:rPr>
              <a:t>センサの位置を手動で登録する</a:t>
            </a:r>
            <a:r>
              <a:rPr lang="ja-JP" altLang="en-US" sz="2000" dirty="0"/>
              <a:t>必要がある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kumimoji="1" lang="ja-JP" altLang="en-US" sz="2000" dirty="0"/>
              <a:t>⇒　都市部のような密集した地域ではセンサの台数が多く</a:t>
            </a:r>
            <a:br>
              <a:rPr kumimoji="1" lang="en-US" altLang="ja-JP" sz="2000" dirty="0"/>
            </a:br>
            <a:r>
              <a:rPr kumimoji="1" lang="ja-JP" altLang="en-US" sz="2000" dirty="0"/>
              <a:t>　　その</a:t>
            </a:r>
            <a:r>
              <a:rPr kumimoji="1" lang="ja-JP" altLang="en-US" sz="2000" b="1" dirty="0">
                <a:solidFill>
                  <a:srgbClr val="FF0000"/>
                </a:solidFill>
              </a:rPr>
              <a:t>全てを手動で登録するのは現実的ではない</a:t>
            </a:r>
            <a:endParaRPr kumimoji="1"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2000" b="1" dirty="0">
              <a:solidFill>
                <a:srgbClr val="FF0000"/>
              </a:solidFill>
            </a:endParaRP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代表者に長距離通信の回数が偏る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kumimoji="1" lang="ja-JP" altLang="en-US" sz="2000" dirty="0"/>
              <a:t>⇒　</a:t>
            </a:r>
            <a:r>
              <a:rPr kumimoji="1" lang="ja-JP" altLang="en-US" sz="2000" b="1" dirty="0">
                <a:solidFill>
                  <a:srgbClr val="FF0000"/>
                </a:solidFill>
              </a:rPr>
              <a:t>特定のセンサの消費電力量が増加</a:t>
            </a:r>
            <a:r>
              <a:rPr kumimoji="1" lang="ja-JP" altLang="en-US" sz="2000" dirty="0"/>
              <a:t>する</a:t>
            </a:r>
          </a:p>
        </p:txBody>
      </p:sp>
    </p:spTree>
    <p:extLst>
      <p:ext uri="{BB962C8B-B14F-4D97-AF65-F5344CB8AC3E}">
        <p14:creationId xmlns:p14="http://schemas.microsoft.com/office/powerpoint/2010/main" val="188044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ノードのグループ構成法と通信制御方式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関連研究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53695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課題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グループを構成する際の手順が明記されていない</a:t>
            </a:r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162511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ゲートウェイ配置手法の検討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関連研究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505020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目的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b="1" dirty="0">
                <a:solidFill>
                  <a:srgbClr val="FF0000"/>
                </a:solidFill>
              </a:rPr>
              <a:t>消費電力の平準化</a:t>
            </a:r>
            <a:endParaRPr kumimoji="1"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提案手法</a:t>
            </a:r>
            <a:r>
              <a:rPr lang="en-US" altLang="ja-JP" sz="2000" dirty="0"/>
              <a:t>]</a:t>
            </a: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輻輳の抑制</a:t>
            </a:r>
            <a:endParaRPr lang="en-US" altLang="ja-JP" sz="2000" b="1" dirty="0">
              <a:solidFill>
                <a:srgbClr val="F89D22"/>
              </a:solidFill>
            </a:endParaRP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F0000"/>
                </a:solidFill>
              </a:rPr>
              <a:t>拡散率</a:t>
            </a:r>
            <a:r>
              <a:rPr lang="ja-JP" altLang="en-US" sz="2000" dirty="0"/>
              <a:t>に基づき，</a:t>
            </a:r>
            <a:br>
              <a:rPr lang="en-US" altLang="ja-JP" sz="2000" dirty="0"/>
            </a:br>
            <a:r>
              <a:rPr lang="ja-JP" altLang="en-US" sz="2000" dirty="0"/>
              <a:t>通信距離と消費エネルギーのトレードオフを考慮した</a:t>
            </a:r>
            <a:br>
              <a:rPr lang="en-US" altLang="ja-JP" sz="2000" dirty="0"/>
            </a:br>
            <a:r>
              <a:rPr lang="ja-JP" altLang="en-US" sz="2000" dirty="0"/>
              <a:t>ゲートウェイの配置</a:t>
            </a:r>
            <a:r>
              <a:rPr lang="ja-JP" altLang="en-US" sz="2000"/>
              <a:t>を最適化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≒ ゲートウェイ</a:t>
            </a:r>
            <a:r>
              <a:rPr lang="ja-JP" altLang="en-US" sz="2000"/>
              <a:t>から遠い箇所の通信</a:t>
            </a:r>
            <a:r>
              <a:rPr lang="ja-JP" altLang="en-US" sz="2000" dirty="0"/>
              <a:t>は</a:t>
            </a:r>
            <a:br>
              <a:rPr lang="en-US" altLang="ja-JP" sz="2000" dirty="0"/>
            </a:br>
            <a:r>
              <a:rPr lang="ja-JP" altLang="en-US" sz="2000" dirty="0"/>
              <a:t>　 通信時間が長く消費電力が大きいため</a:t>
            </a:r>
            <a:br>
              <a:rPr lang="en-US" altLang="ja-JP" sz="2000" dirty="0"/>
            </a:br>
            <a:r>
              <a:rPr lang="en-US" altLang="ja-JP" sz="2000" dirty="0"/>
              <a:t>   </a:t>
            </a:r>
            <a:r>
              <a:rPr lang="ja-JP" altLang="en-US" sz="2000" dirty="0"/>
              <a:t>拡散率をもとに，ゲートウェイの配置場所を考慮</a:t>
            </a:r>
            <a:br>
              <a:rPr lang="en-US" altLang="ja-JP" sz="2000" dirty="0"/>
            </a:br>
            <a:endParaRPr lang="ja-JP" altLang="en-US" sz="2000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B00767A-90B3-4997-9750-53C697A4A9F0}"/>
              </a:ext>
            </a:extLst>
          </p:cNvPr>
          <p:cNvSpPr/>
          <p:nvPr/>
        </p:nvSpPr>
        <p:spPr>
          <a:xfrm>
            <a:off x="0" y="6002509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補足</a:t>
            </a: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  <a:br>
              <a:rPr lang="en-US" altLang="ja-JP" sz="12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輻輳：ネットワークが混雑している状態</a:t>
            </a:r>
          </a:p>
        </p:txBody>
      </p:sp>
      <p:pic>
        <p:nvPicPr>
          <p:cNvPr id="8194" name="Picture 2" descr="「lorawan スター型」の画像検索結果">
            <a:extLst>
              <a:ext uri="{FF2B5EF4-FFF2-40B4-BE49-F238E27FC236}">
                <a16:creationId xmlns:a16="http://schemas.microsoft.com/office/drawing/2014/main" id="{9EBB6046-F97F-432E-A3E7-3C08657B7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187" y="939146"/>
            <a:ext cx="4308561" cy="226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69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ゲートウェイ配置手法の検討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4"/>
            <a:ext cx="8452800" cy="32032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課題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拡散率をエネルギー消費のみをもとに決定している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近場に</a:t>
            </a:r>
            <a:r>
              <a:rPr lang="ja-JP" altLang="en-US" sz="2000" b="1" dirty="0">
                <a:solidFill>
                  <a:srgbClr val="F89D22"/>
                </a:solidFill>
              </a:rPr>
              <a:t>同じ拡散率を割り当てた端末</a:t>
            </a:r>
            <a:r>
              <a:rPr lang="ja-JP" altLang="en-US" sz="2000" dirty="0"/>
              <a:t>がいると，</a:t>
            </a:r>
            <a:r>
              <a:rPr lang="ja-JP" altLang="en-US" sz="2000" b="1" dirty="0">
                <a:solidFill>
                  <a:srgbClr val="FF0000"/>
                </a:solidFill>
              </a:rPr>
              <a:t>通信の衝突が発生</a:t>
            </a:r>
            <a:br>
              <a:rPr lang="en-US" altLang="ja-JP" sz="2000" dirty="0"/>
            </a:br>
            <a:endParaRPr lang="ja-JP" altLang="en-US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ゲートウェイに接続できるデバイス数の上限が考慮されていない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ゲートウェイの同時接続台数には限りがあり，</a:t>
            </a:r>
            <a:r>
              <a:rPr lang="ja-JP" altLang="en-US" sz="2000" b="1" dirty="0">
                <a:solidFill>
                  <a:srgbClr val="FF0000"/>
                </a:solidFill>
              </a:rPr>
              <a:t>通信の衝突が発生</a:t>
            </a:r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306562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提案手法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45600" y="2438490"/>
            <a:ext cx="8452800" cy="1981020"/>
          </a:xfrm>
        </p:spPr>
        <p:txBody>
          <a:bodyPr anchor="ctr"/>
          <a:lstStyle/>
          <a:p>
            <a:pPr algn="ctr">
              <a:lnSpc>
                <a:spcPct val="150000"/>
              </a:lnSpc>
            </a:pPr>
            <a:r>
              <a:rPr kumimoji="1" lang="ja-JP" altLang="en-US" sz="3200" dirty="0"/>
              <a:t>異種無線（</a:t>
            </a:r>
            <a:r>
              <a:rPr kumimoji="1" lang="en-US" altLang="ja-JP" sz="3200" b="1" dirty="0">
                <a:solidFill>
                  <a:srgbClr val="0070C0"/>
                </a:solidFill>
              </a:rPr>
              <a:t>BLE</a:t>
            </a:r>
            <a:r>
              <a:rPr kumimoji="1" lang="ja-JP" altLang="en-US" sz="3200" dirty="0"/>
              <a:t>・</a:t>
            </a:r>
            <a:r>
              <a:rPr kumimoji="1" lang="en-US" altLang="ja-JP" sz="3200" b="1" dirty="0">
                <a:solidFill>
                  <a:srgbClr val="00B0F0"/>
                </a:solidFill>
              </a:rPr>
              <a:t>LoRaWAN</a:t>
            </a:r>
            <a:r>
              <a:rPr kumimoji="1" lang="ja-JP" altLang="en-US" sz="3200" dirty="0"/>
              <a:t>）を活用した</a:t>
            </a:r>
            <a:br>
              <a:rPr kumimoji="1" lang="en-US" altLang="ja-JP" sz="3200" dirty="0"/>
            </a:br>
            <a:r>
              <a:rPr kumimoji="1" lang="ja-JP" altLang="en-US" sz="3200" dirty="0"/>
              <a:t>センサノードのグループ化による</a:t>
            </a:r>
            <a:endParaRPr kumimoji="1" lang="en-US" altLang="ja-JP" sz="3200" dirty="0"/>
          </a:p>
          <a:p>
            <a:pPr algn="ctr">
              <a:lnSpc>
                <a:spcPct val="150000"/>
              </a:lnSpc>
            </a:pPr>
            <a:r>
              <a:rPr lang="ja-JP" altLang="en-US" sz="3200" dirty="0"/>
              <a:t>スケーラビリティの管理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93920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センサノードのグループ化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5627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長距離伝送の利用を削減する既存手法を活用する場合の課題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9C58677-D251-44BC-AAB5-89C799F227AA}"/>
              </a:ext>
            </a:extLst>
          </p:cNvPr>
          <p:cNvSpPr txBox="1"/>
          <p:nvPr/>
        </p:nvSpPr>
        <p:spPr>
          <a:xfrm>
            <a:off x="179708" y="5799134"/>
            <a:ext cx="2179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</a:t>
            </a:r>
            <a:endParaRPr kumimoji="1" lang="ja-JP" altLang="en-US" sz="1400" b="1" dirty="0">
              <a:solidFill>
                <a:srgbClr val="F89D22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E2CF9512-6C6B-420C-BDBA-9B14DFD1E22E}"/>
              </a:ext>
            </a:extLst>
          </p:cNvPr>
          <p:cNvGrpSpPr/>
          <p:nvPr/>
        </p:nvGrpSpPr>
        <p:grpSpPr>
          <a:xfrm>
            <a:off x="3302287" y="3709316"/>
            <a:ext cx="2539426" cy="2558134"/>
            <a:chOff x="3302287" y="3125116"/>
            <a:chExt cx="2539426" cy="2558134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4EA15F8E-3B52-427E-A9F1-4FDC6DEC2820}"/>
                </a:ext>
              </a:extLst>
            </p:cNvPr>
            <p:cNvGrpSpPr/>
            <p:nvPr/>
          </p:nvGrpSpPr>
          <p:grpSpPr>
            <a:xfrm>
              <a:off x="3302287" y="4079224"/>
              <a:ext cx="2539426" cy="1604026"/>
              <a:chOff x="2198922" y="3964924"/>
              <a:chExt cx="1809713" cy="1147462"/>
            </a:xfrm>
          </p:grpSpPr>
          <p:cxnSp>
            <p:nvCxnSpPr>
              <p:cNvPr id="13" name="直線矢印コネクタ 12">
                <a:extLst>
                  <a:ext uri="{FF2B5EF4-FFF2-40B4-BE49-F238E27FC236}">
                    <a16:creationId xmlns:a16="http://schemas.microsoft.com/office/drawing/2014/main" id="{8C31F0A3-E934-42FD-84E0-42AC57C2CD29}"/>
                  </a:ext>
                </a:extLst>
              </p:cNvPr>
              <p:cNvCxnSpPr>
                <a:cxnSpLocks/>
                <a:stCxn id="17" idx="6"/>
                <a:endCxn id="21" idx="3"/>
              </p:cNvCxnSpPr>
              <p:nvPr/>
            </p:nvCxnSpPr>
            <p:spPr>
              <a:xfrm flipV="1">
                <a:off x="2558922" y="4632203"/>
                <a:ext cx="417577" cy="30018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矢印コネクタ 13">
                <a:extLst>
                  <a:ext uri="{FF2B5EF4-FFF2-40B4-BE49-F238E27FC236}">
                    <a16:creationId xmlns:a16="http://schemas.microsoft.com/office/drawing/2014/main" id="{887439B5-6B57-495F-81DD-3FD129E2DAA9}"/>
                  </a:ext>
                </a:extLst>
              </p:cNvPr>
              <p:cNvCxnSpPr>
                <a:cxnSpLocks/>
                <a:stCxn id="18" idx="6"/>
                <a:endCxn id="21" idx="1"/>
              </p:cNvCxnSpPr>
              <p:nvPr/>
            </p:nvCxnSpPr>
            <p:spPr>
              <a:xfrm>
                <a:off x="2558922" y="4146882"/>
                <a:ext cx="417577" cy="23076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E4E44676-3326-4EBA-BD34-ECC138BC189E}"/>
                  </a:ext>
                </a:extLst>
              </p:cNvPr>
              <p:cNvSpPr/>
              <p:nvPr/>
            </p:nvSpPr>
            <p:spPr>
              <a:xfrm>
                <a:off x="2198922" y="4752386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楕円 17">
                <a:extLst>
                  <a:ext uri="{FF2B5EF4-FFF2-40B4-BE49-F238E27FC236}">
                    <a16:creationId xmlns:a16="http://schemas.microsoft.com/office/drawing/2014/main" id="{822E60E8-9BE6-4997-BC4A-116C79C54A82}"/>
                  </a:ext>
                </a:extLst>
              </p:cNvPr>
              <p:cNvSpPr/>
              <p:nvPr/>
            </p:nvSpPr>
            <p:spPr>
              <a:xfrm>
                <a:off x="2198922" y="3966882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" name="楕円 18">
                <a:extLst>
                  <a:ext uri="{FF2B5EF4-FFF2-40B4-BE49-F238E27FC236}">
                    <a16:creationId xmlns:a16="http://schemas.microsoft.com/office/drawing/2014/main" id="{ED4A7449-48E4-44E1-803A-40561E41DB89}"/>
                  </a:ext>
                </a:extLst>
              </p:cNvPr>
              <p:cNvSpPr/>
              <p:nvPr/>
            </p:nvSpPr>
            <p:spPr>
              <a:xfrm>
                <a:off x="3648635" y="3964924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" name="楕円 19">
                <a:extLst>
                  <a:ext uri="{FF2B5EF4-FFF2-40B4-BE49-F238E27FC236}">
                    <a16:creationId xmlns:a16="http://schemas.microsoft.com/office/drawing/2014/main" id="{E2302459-4B76-40BA-94A4-9B5BA2212A5E}"/>
                  </a:ext>
                </a:extLst>
              </p:cNvPr>
              <p:cNvSpPr/>
              <p:nvPr/>
            </p:nvSpPr>
            <p:spPr>
              <a:xfrm>
                <a:off x="3648635" y="4752386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1" name="楕円 20">
                <a:extLst>
                  <a:ext uri="{FF2B5EF4-FFF2-40B4-BE49-F238E27FC236}">
                    <a16:creationId xmlns:a16="http://schemas.microsoft.com/office/drawing/2014/main" id="{191A8039-0AAF-424B-8FD5-FCE68D12A6F7}"/>
                  </a:ext>
                </a:extLst>
              </p:cNvPr>
              <p:cNvSpPr/>
              <p:nvPr/>
            </p:nvSpPr>
            <p:spPr>
              <a:xfrm>
                <a:off x="2923778" y="4324924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2184D603-3995-4198-9CA3-C013A2E252D2}"/>
                  </a:ext>
                </a:extLst>
              </p:cNvPr>
              <p:cNvCxnSpPr>
                <a:cxnSpLocks/>
                <a:stCxn id="19" idx="2"/>
                <a:endCxn id="21" idx="7"/>
              </p:cNvCxnSpPr>
              <p:nvPr/>
            </p:nvCxnSpPr>
            <p:spPr>
              <a:xfrm flipH="1">
                <a:off x="3231057" y="4144924"/>
                <a:ext cx="417578" cy="232721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F990ADF3-0B02-4412-B920-3A87CF2CE451}"/>
                  </a:ext>
                </a:extLst>
              </p:cNvPr>
              <p:cNvCxnSpPr>
                <a:cxnSpLocks/>
                <a:stCxn id="20" idx="2"/>
                <a:endCxn id="21" idx="5"/>
              </p:cNvCxnSpPr>
              <p:nvPr/>
            </p:nvCxnSpPr>
            <p:spPr>
              <a:xfrm flipH="1" flipV="1">
                <a:off x="3231057" y="4632203"/>
                <a:ext cx="417578" cy="30018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楕円 33">
              <a:extLst>
                <a:ext uri="{FF2B5EF4-FFF2-40B4-BE49-F238E27FC236}">
                  <a16:creationId xmlns:a16="http://schemas.microsoft.com/office/drawing/2014/main" id="{7C63C092-A81C-42B1-B1B8-1FE501F97EB7}"/>
                </a:ext>
              </a:extLst>
            </p:cNvPr>
            <p:cNvSpPr/>
            <p:nvPr/>
          </p:nvSpPr>
          <p:spPr>
            <a:xfrm>
              <a:off x="4319419" y="3125116"/>
              <a:ext cx="505159" cy="503241"/>
            </a:xfrm>
            <a:prstGeom prst="ellipse">
              <a:avLst/>
            </a:prstGeom>
            <a:solidFill>
              <a:srgbClr val="54D05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0AC4E4B4-359B-41AB-938D-088B83437C73}"/>
                </a:ext>
              </a:extLst>
            </p:cNvPr>
            <p:cNvCxnSpPr>
              <a:cxnSpLocks/>
              <a:stCxn id="21" idx="0"/>
              <a:endCxn id="34" idx="4"/>
            </p:cNvCxnSpPr>
            <p:nvPr/>
          </p:nvCxnSpPr>
          <p:spPr>
            <a:xfrm flipH="1" flipV="1">
              <a:off x="4571999" y="3628357"/>
              <a:ext cx="1" cy="954108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吹き出し: 角を丸めた四角形 38">
            <a:extLst>
              <a:ext uri="{FF2B5EF4-FFF2-40B4-BE49-F238E27FC236}">
                <a16:creationId xmlns:a16="http://schemas.microsoft.com/office/drawing/2014/main" id="{6E8DE1C3-47C0-4888-A129-B917420A99A8}"/>
              </a:ext>
            </a:extLst>
          </p:cNvPr>
          <p:cNvSpPr/>
          <p:nvPr/>
        </p:nvSpPr>
        <p:spPr>
          <a:xfrm>
            <a:off x="501659" y="3244850"/>
            <a:ext cx="2226287" cy="1004357"/>
          </a:xfrm>
          <a:prstGeom prst="wedgeRoundRectCallout">
            <a:avLst>
              <a:gd name="adj1" fmla="val 101616"/>
              <a:gd name="adj2" fmla="val 204037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センサノード間は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どのように通信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するのか？</a:t>
            </a:r>
          </a:p>
        </p:txBody>
      </p:sp>
      <p:sp>
        <p:nvSpPr>
          <p:cNvPr id="40" name="吹き出し: 角を丸めた四角形 39">
            <a:extLst>
              <a:ext uri="{FF2B5EF4-FFF2-40B4-BE49-F238E27FC236}">
                <a16:creationId xmlns:a16="http://schemas.microsoft.com/office/drawing/2014/main" id="{11EEAC9C-4110-4D57-8164-26253A83AC0B}"/>
              </a:ext>
            </a:extLst>
          </p:cNvPr>
          <p:cNvSpPr/>
          <p:nvPr/>
        </p:nvSpPr>
        <p:spPr>
          <a:xfrm>
            <a:off x="6299200" y="4575524"/>
            <a:ext cx="2749550" cy="1004357"/>
          </a:xfrm>
          <a:prstGeom prst="wedgeRoundRectCallout">
            <a:avLst>
              <a:gd name="adj1" fmla="val -101147"/>
              <a:gd name="adj2" fmla="val 35227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代表者の通信回数が増加しバッテリーが早く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切れないか？</a:t>
            </a:r>
          </a:p>
        </p:txBody>
      </p:sp>
      <p:sp>
        <p:nvSpPr>
          <p:cNvPr id="41" name="吹き出し: 角を丸めた四角形 40">
            <a:extLst>
              <a:ext uri="{FF2B5EF4-FFF2-40B4-BE49-F238E27FC236}">
                <a16:creationId xmlns:a16="http://schemas.microsoft.com/office/drawing/2014/main" id="{8260A192-04CE-4E75-8700-BDA72FC5684F}"/>
              </a:ext>
            </a:extLst>
          </p:cNvPr>
          <p:cNvSpPr/>
          <p:nvPr/>
        </p:nvSpPr>
        <p:spPr>
          <a:xfrm>
            <a:off x="1614802" y="1884648"/>
            <a:ext cx="1687485" cy="1004357"/>
          </a:xfrm>
          <a:prstGeom prst="wedgeRoundRectCallout">
            <a:avLst>
              <a:gd name="adj1" fmla="val 75007"/>
              <a:gd name="adj2" fmla="val 174321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どのように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グループを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構築するか？</a:t>
            </a:r>
          </a:p>
        </p:txBody>
      </p:sp>
      <p:sp>
        <p:nvSpPr>
          <p:cNvPr id="42" name="吹き出し: 角を丸めた四角形 41">
            <a:extLst>
              <a:ext uri="{FF2B5EF4-FFF2-40B4-BE49-F238E27FC236}">
                <a16:creationId xmlns:a16="http://schemas.microsoft.com/office/drawing/2014/main" id="{04827F95-FEBA-4E2F-8D6D-687CA1DA2BEC}"/>
              </a:ext>
            </a:extLst>
          </p:cNvPr>
          <p:cNvSpPr/>
          <p:nvPr/>
        </p:nvSpPr>
        <p:spPr>
          <a:xfrm>
            <a:off x="4824578" y="1569137"/>
            <a:ext cx="2226287" cy="1004357"/>
          </a:xfrm>
          <a:prstGeom prst="wedgeRoundRectCallout">
            <a:avLst>
              <a:gd name="adj1" fmla="val -38923"/>
              <a:gd name="adj2" fmla="val 176918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現実的に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グループの規模は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どのくらいか？</a:t>
            </a:r>
          </a:p>
        </p:txBody>
      </p:sp>
      <p:sp>
        <p:nvSpPr>
          <p:cNvPr id="43" name="吹き出し: 角を丸めた四角形 42">
            <a:extLst>
              <a:ext uri="{FF2B5EF4-FFF2-40B4-BE49-F238E27FC236}">
                <a16:creationId xmlns:a16="http://schemas.microsoft.com/office/drawing/2014/main" id="{3B73C03D-A6F0-4448-9518-9BF6DADB595A}"/>
              </a:ext>
            </a:extLst>
          </p:cNvPr>
          <p:cNvSpPr/>
          <p:nvPr/>
        </p:nvSpPr>
        <p:spPr>
          <a:xfrm>
            <a:off x="6647028" y="2835592"/>
            <a:ext cx="2226287" cy="1004357"/>
          </a:xfrm>
          <a:prstGeom prst="wedgeRoundRectCallout">
            <a:avLst>
              <a:gd name="adj1" fmla="val -104525"/>
              <a:gd name="adj2" fmla="val 97887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通信タイミングを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考慮しないと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衝突しない？</a:t>
            </a:r>
          </a:p>
        </p:txBody>
      </p:sp>
      <p:sp>
        <p:nvSpPr>
          <p:cNvPr id="44" name="楕円 43">
            <a:extLst>
              <a:ext uri="{FF2B5EF4-FFF2-40B4-BE49-F238E27FC236}">
                <a16:creationId xmlns:a16="http://schemas.microsoft.com/office/drawing/2014/main" id="{0D5E0D5B-375B-4567-ACEF-0EB6AF946C65}"/>
              </a:ext>
            </a:extLst>
          </p:cNvPr>
          <p:cNvSpPr/>
          <p:nvPr/>
        </p:nvSpPr>
        <p:spPr>
          <a:xfrm>
            <a:off x="218619" y="2974604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6" name="楕円 45">
            <a:extLst>
              <a:ext uri="{FF2B5EF4-FFF2-40B4-BE49-F238E27FC236}">
                <a16:creationId xmlns:a16="http://schemas.microsoft.com/office/drawing/2014/main" id="{22970B92-024B-4BC2-9083-75D24E573603}"/>
              </a:ext>
            </a:extLst>
          </p:cNvPr>
          <p:cNvSpPr/>
          <p:nvPr/>
        </p:nvSpPr>
        <p:spPr>
          <a:xfrm>
            <a:off x="1376211" y="1592618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7" name="楕円 46">
            <a:extLst>
              <a:ext uri="{FF2B5EF4-FFF2-40B4-BE49-F238E27FC236}">
                <a16:creationId xmlns:a16="http://schemas.microsoft.com/office/drawing/2014/main" id="{2E62F1F5-A390-4155-823C-50A2CED6864F}"/>
              </a:ext>
            </a:extLst>
          </p:cNvPr>
          <p:cNvSpPr/>
          <p:nvPr/>
        </p:nvSpPr>
        <p:spPr>
          <a:xfrm>
            <a:off x="7050865" y="1335741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8" name="楕円 47">
            <a:extLst>
              <a:ext uri="{FF2B5EF4-FFF2-40B4-BE49-F238E27FC236}">
                <a16:creationId xmlns:a16="http://schemas.microsoft.com/office/drawing/2014/main" id="{A6453878-F1D9-4153-8D0B-DB2B14E4B4D8}"/>
              </a:ext>
            </a:extLst>
          </p:cNvPr>
          <p:cNvSpPr/>
          <p:nvPr/>
        </p:nvSpPr>
        <p:spPr>
          <a:xfrm>
            <a:off x="8477092" y="2347314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49" name="楕円 48">
            <a:extLst>
              <a:ext uri="{FF2B5EF4-FFF2-40B4-BE49-F238E27FC236}">
                <a16:creationId xmlns:a16="http://schemas.microsoft.com/office/drawing/2014/main" id="{073AE378-E11C-498D-9C14-D71CF6D461C8}"/>
              </a:ext>
            </a:extLst>
          </p:cNvPr>
          <p:cNvSpPr/>
          <p:nvPr/>
        </p:nvSpPr>
        <p:spPr>
          <a:xfrm>
            <a:off x="8535422" y="4106191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8348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センサノードのグループ化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5627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卒業研究において対応した課題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9C58677-D251-44BC-AAB5-89C799F227AA}"/>
              </a:ext>
            </a:extLst>
          </p:cNvPr>
          <p:cNvSpPr txBox="1"/>
          <p:nvPr/>
        </p:nvSpPr>
        <p:spPr>
          <a:xfrm>
            <a:off x="179708" y="5799134"/>
            <a:ext cx="2179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</a:t>
            </a:r>
            <a:endParaRPr kumimoji="1" lang="ja-JP" altLang="en-US" sz="1400" b="1" dirty="0">
              <a:solidFill>
                <a:srgbClr val="F89D22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E2CF9512-6C6B-420C-BDBA-9B14DFD1E22E}"/>
              </a:ext>
            </a:extLst>
          </p:cNvPr>
          <p:cNvGrpSpPr/>
          <p:nvPr/>
        </p:nvGrpSpPr>
        <p:grpSpPr>
          <a:xfrm>
            <a:off x="3302287" y="3709316"/>
            <a:ext cx="2539426" cy="2558134"/>
            <a:chOff x="3302287" y="3125116"/>
            <a:chExt cx="2539426" cy="2558134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4EA15F8E-3B52-427E-A9F1-4FDC6DEC2820}"/>
                </a:ext>
              </a:extLst>
            </p:cNvPr>
            <p:cNvGrpSpPr/>
            <p:nvPr/>
          </p:nvGrpSpPr>
          <p:grpSpPr>
            <a:xfrm>
              <a:off x="3302287" y="4079224"/>
              <a:ext cx="2539426" cy="1604026"/>
              <a:chOff x="2198922" y="3964924"/>
              <a:chExt cx="1809713" cy="1147462"/>
            </a:xfrm>
          </p:grpSpPr>
          <p:cxnSp>
            <p:nvCxnSpPr>
              <p:cNvPr id="13" name="直線矢印コネクタ 12">
                <a:extLst>
                  <a:ext uri="{FF2B5EF4-FFF2-40B4-BE49-F238E27FC236}">
                    <a16:creationId xmlns:a16="http://schemas.microsoft.com/office/drawing/2014/main" id="{8C31F0A3-E934-42FD-84E0-42AC57C2CD29}"/>
                  </a:ext>
                </a:extLst>
              </p:cNvPr>
              <p:cNvCxnSpPr>
                <a:cxnSpLocks/>
                <a:stCxn id="17" idx="6"/>
                <a:endCxn id="21" idx="3"/>
              </p:cNvCxnSpPr>
              <p:nvPr/>
            </p:nvCxnSpPr>
            <p:spPr>
              <a:xfrm flipV="1">
                <a:off x="2558922" y="4632203"/>
                <a:ext cx="417577" cy="30018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矢印コネクタ 13">
                <a:extLst>
                  <a:ext uri="{FF2B5EF4-FFF2-40B4-BE49-F238E27FC236}">
                    <a16:creationId xmlns:a16="http://schemas.microsoft.com/office/drawing/2014/main" id="{887439B5-6B57-495F-81DD-3FD129E2DAA9}"/>
                  </a:ext>
                </a:extLst>
              </p:cNvPr>
              <p:cNvCxnSpPr>
                <a:cxnSpLocks/>
                <a:stCxn id="18" idx="6"/>
                <a:endCxn id="21" idx="1"/>
              </p:cNvCxnSpPr>
              <p:nvPr/>
            </p:nvCxnSpPr>
            <p:spPr>
              <a:xfrm>
                <a:off x="2558922" y="4146882"/>
                <a:ext cx="417577" cy="23076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E4E44676-3326-4EBA-BD34-ECC138BC189E}"/>
                  </a:ext>
                </a:extLst>
              </p:cNvPr>
              <p:cNvSpPr/>
              <p:nvPr/>
            </p:nvSpPr>
            <p:spPr>
              <a:xfrm>
                <a:off x="2198922" y="4752386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楕円 17">
                <a:extLst>
                  <a:ext uri="{FF2B5EF4-FFF2-40B4-BE49-F238E27FC236}">
                    <a16:creationId xmlns:a16="http://schemas.microsoft.com/office/drawing/2014/main" id="{822E60E8-9BE6-4997-BC4A-116C79C54A82}"/>
                  </a:ext>
                </a:extLst>
              </p:cNvPr>
              <p:cNvSpPr/>
              <p:nvPr/>
            </p:nvSpPr>
            <p:spPr>
              <a:xfrm>
                <a:off x="2198922" y="3966882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" name="楕円 18">
                <a:extLst>
                  <a:ext uri="{FF2B5EF4-FFF2-40B4-BE49-F238E27FC236}">
                    <a16:creationId xmlns:a16="http://schemas.microsoft.com/office/drawing/2014/main" id="{ED4A7449-48E4-44E1-803A-40561E41DB89}"/>
                  </a:ext>
                </a:extLst>
              </p:cNvPr>
              <p:cNvSpPr/>
              <p:nvPr/>
            </p:nvSpPr>
            <p:spPr>
              <a:xfrm>
                <a:off x="3648635" y="3964924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" name="楕円 19">
                <a:extLst>
                  <a:ext uri="{FF2B5EF4-FFF2-40B4-BE49-F238E27FC236}">
                    <a16:creationId xmlns:a16="http://schemas.microsoft.com/office/drawing/2014/main" id="{E2302459-4B76-40BA-94A4-9B5BA2212A5E}"/>
                  </a:ext>
                </a:extLst>
              </p:cNvPr>
              <p:cNvSpPr/>
              <p:nvPr/>
            </p:nvSpPr>
            <p:spPr>
              <a:xfrm>
                <a:off x="3648635" y="4752386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1" name="楕円 20">
                <a:extLst>
                  <a:ext uri="{FF2B5EF4-FFF2-40B4-BE49-F238E27FC236}">
                    <a16:creationId xmlns:a16="http://schemas.microsoft.com/office/drawing/2014/main" id="{191A8039-0AAF-424B-8FD5-FCE68D12A6F7}"/>
                  </a:ext>
                </a:extLst>
              </p:cNvPr>
              <p:cNvSpPr/>
              <p:nvPr/>
            </p:nvSpPr>
            <p:spPr>
              <a:xfrm>
                <a:off x="2923778" y="4324924"/>
                <a:ext cx="360000" cy="360000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2184D603-3995-4198-9CA3-C013A2E252D2}"/>
                  </a:ext>
                </a:extLst>
              </p:cNvPr>
              <p:cNvCxnSpPr>
                <a:cxnSpLocks/>
                <a:stCxn id="19" idx="2"/>
                <a:endCxn id="21" idx="7"/>
              </p:cNvCxnSpPr>
              <p:nvPr/>
            </p:nvCxnSpPr>
            <p:spPr>
              <a:xfrm flipH="1">
                <a:off x="3231057" y="4144924"/>
                <a:ext cx="417578" cy="232721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F990ADF3-0B02-4412-B920-3A87CF2CE451}"/>
                  </a:ext>
                </a:extLst>
              </p:cNvPr>
              <p:cNvCxnSpPr>
                <a:cxnSpLocks/>
                <a:stCxn id="20" idx="2"/>
                <a:endCxn id="21" idx="5"/>
              </p:cNvCxnSpPr>
              <p:nvPr/>
            </p:nvCxnSpPr>
            <p:spPr>
              <a:xfrm flipH="1" flipV="1">
                <a:off x="3231057" y="4632203"/>
                <a:ext cx="417578" cy="300183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楕円 33">
              <a:extLst>
                <a:ext uri="{FF2B5EF4-FFF2-40B4-BE49-F238E27FC236}">
                  <a16:creationId xmlns:a16="http://schemas.microsoft.com/office/drawing/2014/main" id="{7C63C092-A81C-42B1-B1B8-1FE501F97EB7}"/>
                </a:ext>
              </a:extLst>
            </p:cNvPr>
            <p:cNvSpPr/>
            <p:nvPr/>
          </p:nvSpPr>
          <p:spPr>
            <a:xfrm>
              <a:off x="4319419" y="3125116"/>
              <a:ext cx="505159" cy="503241"/>
            </a:xfrm>
            <a:prstGeom prst="ellipse">
              <a:avLst/>
            </a:prstGeom>
            <a:solidFill>
              <a:srgbClr val="54D05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0AC4E4B4-359B-41AB-938D-088B83437C73}"/>
                </a:ext>
              </a:extLst>
            </p:cNvPr>
            <p:cNvCxnSpPr>
              <a:cxnSpLocks/>
              <a:stCxn id="21" idx="0"/>
              <a:endCxn id="34" idx="4"/>
            </p:cNvCxnSpPr>
            <p:nvPr/>
          </p:nvCxnSpPr>
          <p:spPr>
            <a:xfrm flipH="1" flipV="1">
              <a:off x="4571999" y="3628357"/>
              <a:ext cx="1" cy="954108"/>
            </a:xfrm>
            <a:prstGeom prst="straightConnector1">
              <a:avLst/>
            </a:prstGeom>
            <a:ln w="381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吹き出し: 角を丸めた四角形 38">
            <a:extLst>
              <a:ext uri="{FF2B5EF4-FFF2-40B4-BE49-F238E27FC236}">
                <a16:creationId xmlns:a16="http://schemas.microsoft.com/office/drawing/2014/main" id="{6E8DE1C3-47C0-4888-A129-B917420A99A8}"/>
              </a:ext>
            </a:extLst>
          </p:cNvPr>
          <p:cNvSpPr/>
          <p:nvPr/>
        </p:nvSpPr>
        <p:spPr>
          <a:xfrm>
            <a:off x="501659" y="3244850"/>
            <a:ext cx="2226287" cy="1004357"/>
          </a:xfrm>
          <a:prstGeom prst="wedgeRoundRectCallout">
            <a:avLst>
              <a:gd name="adj1" fmla="val 101616"/>
              <a:gd name="adj2" fmla="val 204037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センサノード間は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どのように通信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するのか？</a:t>
            </a:r>
          </a:p>
        </p:txBody>
      </p:sp>
      <p:sp>
        <p:nvSpPr>
          <p:cNvPr id="40" name="吹き出し: 角を丸めた四角形 39">
            <a:extLst>
              <a:ext uri="{FF2B5EF4-FFF2-40B4-BE49-F238E27FC236}">
                <a16:creationId xmlns:a16="http://schemas.microsoft.com/office/drawing/2014/main" id="{11EEAC9C-4110-4D57-8164-26253A83AC0B}"/>
              </a:ext>
            </a:extLst>
          </p:cNvPr>
          <p:cNvSpPr/>
          <p:nvPr/>
        </p:nvSpPr>
        <p:spPr>
          <a:xfrm>
            <a:off x="6299200" y="4575524"/>
            <a:ext cx="2749550" cy="1004357"/>
          </a:xfrm>
          <a:prstGeom prst="wedgeRoundRectCallout">
            <a:avLst>
              <a:gd name="adj1" fmla="val -101147"/>
              <a:gd name="adj2" fmla="val 35227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代表者の通信回数が増加しバッテリーが早く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切れないか？</a:t>
            </a:r>
          </a:p>
        </p:txBody>
      </p:sp>
      <p:sp>
        <p:nvSpPr>
          <p:cNvPr id="41" name="吹き出し: 角を丸めた四角形 40">
            <a:extLst>
              <a:ext uri="{FF2B5EF4-FFF2-40B4-BE49-F238E27FC236}">
                <a16:creationId xmlns:a16="http://schemas.microsoft.com/office/drawing/2014/main" id="{8260A192-04CE-4E75-8700-BDA72FC5684F}"/>
              </a:ext>
            </a:extLst>
          </p:cNvPr>
          <p:cNvSpPr/>
          <p:nvPr/>
        </p:nvSpPr>
        <p:spPr>
          <a:xfrm>
            <a:off x="1614802" y="1884648"/>
            <a:ext cx="1687485" cy="1004357"/>
          </a:xfrm>
          <a:prstGeom prst="wedgeRoundRectCallout">
            <a:avLst>
              <a:gd name="adj1" fmla="val 75007"/>
              <a:gd name="adj2" fmla="val 174321"/>
              <a:gd name="adj3" fmla="val 16667"/>
            </a:avLst>
          </a:prstGeom>
          <a:noFill/>
          <a:ln w="1270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どのように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グループを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構築するか？</a:t>
            </a:r>
          </a:p>
        </p:txBody>
      </p:sp>
      <p:sp>
        <p:nvSpPr>
          <p:cNvPr id="44" name="楕円 43">
            <a:extLst>
              <a:ext uri="{FF2B5EF4-FFF2-40B4-BE49-F238E27FC236}">
                <a16:creationId xmlns:a16="http://schemas.microsoft.com/office/drawing/2014/main" id="{0D5E0D5B-375B-4567-ACEF-0EB6AF946C65}"/>
              </a:ext>
            </a:extLst>
          </p:cNvPr>
          <p:cNvSpPr/>
          <p:nvPr/>
        </p:nvSpPr>
        <p:spPr>
          <a:xfrm>
            <a:off x="218619" y="2974604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6" name="楕円 45">
            <a:extLst>
              <a:ext uri="{FF2B5EF4-FFF2-40B4-BE49-F238E27FC236}">
                <a16:creationId xmlns:a16="http://schemas.microsoft.com/office/drawing/2014/main" id="{22970B92-024B-4BC2-9083-75D24E573603}"/>
              </a:ext>
            </a:extLst>
          </p:cNvPr>
          <p:cNvSpPr/>
          <p:nvPr/>
        </p:nvSpPr>
        <p:spPr>
          <a:xfrm>
            <a:off x="1376211" y="1592618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9" name="楕円 48">
            <a:extLst>
              <a:ext uri="{FF2B5EF4-FFF2-40B4-BE49-F238E27FC236}">
                <a16:creationId xmlns:a16="http://schemas.microsoft.com/office/drawing/2014/main" id="{073AE378-E11C-498D-9C14-D71CF6D461C8}"/>
              </a:ext>
            </a:extLst>
          </p:cNvPr>
          <p:cNvSpPr/>
          <p:nvPr/>
        </p:nvSpPr>
        <p:spPr>
          <a:xfrm>
            <a:off x="8535422" y="4106191"/>
            <a:ext cx="363166" cy="363166"/>
          </a:xfrm>
          <a:prstGeom prst="ellipse">
            <a:avLst/>
          </a:prstGeom>
          <a:noFill/>
          <a:ln w="28575">
            <a:solidFill>
              <a:srgbClr val="F89D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chemeClr val="bg2">
                    <a:lumMod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5384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センサノードのグループ化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534981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課題に対するアプローチ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①　</a:t>
            </a:r>
            <a:r>
              <a:rPr lang="ja-JP" altLang="en-US" sz="2000" dirty="0"/>
              <a:t>センサノード間はどのように通信するのか？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</a:t>
            </a:r>
            <a:r>
              <a:rPr lang="ja-JP" altLang="en-US" sz="2000" b="1" dirty="0">
                <a:solidFill>
                  <a:srgbClr val="F89D22"/>
                </a:solidFill>
              </a:rPr>
              <a:t>消費電力削減のため</a:t>
            </a:r>
            <a:r>
              <a:rPr lang="ja-JP" altLang="en-US" sz="2000" dirty="0"/>
              <a:t>，異種無線の導入に関する検討</a:t>
            </a:r>
            <a:br>
              <a:rPr lang="en-US" altLang="ja-JP" sz="2000" dirty="0"/>
            </a:b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②　どのようにグループを構築するか？</a:t>
            </a:r>
            <a:br>
              <a:rPr lang="en-US" altLang="ja-JP" sz="2000" dirty="0"/>
            </a:br>
            <a:r>
              <a:rPr lang="ja-JP" altLang="en-US" sz="2000" dirty="0"/>
              <a:t>⇒　</a:t>
            </a:r>
            <a:r>
              <a:rPr lang="ja-JP" altLang="en-US" sz="2000" b="1" dirty="0">
                <a:solidFill>
                  <a:srgbClr val="F89D22"/>
                </a:solidFill>
              </a:rPr>
              <a:t>グループ決定のため</a:t>
            </a:r>
            <a:r>
              <a:rPr lang="ja-JP" altLang="en-US" sz="2000" dirty="0"/>
              <a:t>，センサ起動時のプロトコルに関する検討</a:t>
            </a:r>
            <a:br>
              <a:rPr lang="en-US" altLang="ja-JP" sz="2000" dirty="0"/>
            </a:b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③　代表者の通信回数が増加しバッテリーが早く切れないか？</a:t>
            </a:r>
            <a:br>
              <a:rPr lang="en-US" altLang="ja-JP" sz="2000" dirty="0"/>
            </a:br>
            <a:r>
              <a:rPr lang="ja-JP" altLang="en-US" sz="2000" dirty="0"/>
              <a:t>⇒　</a:t>
            </a:r>
            <a:r>
              <a:rPr lang="ja-JP" altLang="en-US" sz="2000" b="1" dirty="0">
                <a:solidFill>
                  <a:srgbClr val="F89D22"/>
                </a:solidFill>
              </a:rPr>
              <a:t>バッテリ残量平準化のため</a:t>
            </a:r>
            <a:r>
              <a:rPr lang="ja-JP" altLang="en-US" sz="2000" dirty="0"/>
              <a:t>，代表者の入替方式に関する検討</a:t>
            </a:r>
          </a:p>
          <a:p>
            <a:pPr>
              <a:lnSpc>
                <a:spcPct val="150000"/>
              </a:lnSpc>
            </a:pPr>
            <a:endParaRPr lang="ja-JP" altLang="en-US" sz="2000" dirty="0"/>
          </a:p>
          <a:p>
            <a:pPr>
              <a:lnSpc>
                <a:spcPct val="150000"/>
              </a:lnSpc>
            </a:pPr>
            <a:endParaRPr lang="ja-JP" altLang="en-US" sz="2000" dirty="0"/>
          </a:p>
          <a:p>
            <a:pPr>
              <a:lnSpc>
                <a:spcPct val="150000"/>
              </a:lnSpc>
            </a:pP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888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センサノード間の通信方式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156148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消費電力削減のため，センサノード間通信には異種無線を適用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 marL="4953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近距離通信：</a:t>
            </a:r>
            <a:r>
              <a:rPr lang="en-US" altLang="ja-JP" sz="2000" b="1" dirty="0">
                <a:solidFill>
                  <a:srgbClr val="0070C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</a:p>
          <a:p>
            <a:pPr marL="4953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長距離通信：</a:t>
            </a:r>
            <a:r>
              <a:rPr lang="en-US" altLang="ja-JP" sz="20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4278A450-DAB4-41A4-8EE9-8E36C01E6777}"/>
              </a:ext>
            </a:extLst>
          </p:cNvPr>
          <p:cNvCxnSpPr>
            <a:cxnSpLocks/>
            <a:stCxn id="13" idx="6"/>
            <a:endCxn id="17" idx="3"/>
          </p:cNvCxnSpPr>
          <p:nvPr/>
        </p:nvCxnSpPr>
        <p:spPr>
          <a:xfrm flipV="1">
            <a:off x="3807446" y="5596207"/>
            <a:ext cx="585953" cy="419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D57D6E37-911E-4E80-B41A-437862C5781E}"/>
              </a:ext>
            </a:extLst>
          </p:cNvPr>
          <p:cNvCxnSpPr>
            <a:cxnSpLocks/>
            <a:stCxn id="14" idx="6"/>
            <a:endCxn id="17" idx="1"/>
          </p:cNvCxnSpPr>
          <p:nvPr/>
        </p:nvCxnSpPr>
        <p:spPr>
          <a:xfrm>
            <a:off x="3807446" y="4917781"/>
            <a:ext cx="585953" cy="32258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楕円 12">
            <a:extLst>
              <a:ext uri="{FF2B5EF4-FFF2-40B4-BE49-F238E27FC236}">
                <a16:creationId xmlns:a16="http://schemas.microsoft.com/office/drawing/2014/main" id="{CA29497E-B142-4180-AEFF-C3319BE19157}"/>
              </a:ext>
            </a:extLst>
          </p:cNvPr>
          <p:cNvSpPr/>
          <p:nvPr/>
        </p:nvSpPr>
        <p:spPr>
          <a:xfrm>
            <a:off x="3302287" y="5764209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4CE7C516-1708-4974-8FC2-9EC34FB162D6}"/>
              </a:ext>
            </a:extLst>
          </p:cNvPr>
          <p:cNvSpPr/>
          <p:nvPr/>
        </p:nvSpPr>
        <p:spPr>
          <a:xfrm>
            <a:off x="3302287" y="4666161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350D8B93-61AE-4DE2-AFD5-0040F5A5C5A9}"/>
              </a:ext>
            </a:extLst>
          </p:cNvPr>
          <p:cNvSpPr/>
          <p:nvPr/>
        </p:nvSpPr>
        <p:spPr>
          <a:xfrm>
            <a:off x="5336554" y="4663424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FA1F5466-FCC3-45C5-810B-4E06E9762CAB}"/>
              </a:ext>
            </a:extLst>
          </p:cNvPr>
          <p:cNvSpPr/>
          <p:nvPr/>
        </p:nvSpPr>
        <p:spPr>
          <a:xfrm>
            <a:off x="5336554" y="5764209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F3CCBD9A-3B35-4792-ADCF-2C1B7AE790D3}"/>
              </a:ext>
            </a:extLst>
          </p:cNvPr>
          <p:cNvSpPr/>
          <p:nvPr/>
        </p:nvSpPr>
        <p:spPr>
          <a:xfrm>
            <a:off x="4319420" y="5166665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0D7B4E1F-653D-4A2B-8C2D-1F3D6BD5AB42}"/>
              </a:ext>
            </a:extLst>
          </p:cNvPr>
          <p:cNvCxnSpPr>
            <a:cxnSpLocks/>
            <a:stCxn id="15" idx="2"/>
            <a:endCxn id="17" idx="7"/>
          </p:cNvCxnSpPr>
          <p:nvPr/>
        </p:nvCxnSpPr>
        <p:spPr>
          <a:xfrm flipH="1">
            <a:off x="4750600" y="4915044"/>
            <a:ext cx="585954" cy="325318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7D9A3138-3E5C-48BC-B5EA-717FB7CFC8E2}"/>
              </a:ext>
            </a:extLst>
          </p:cNvPr>
          <p:cNvCxnSpPr>
            <a:cxnSpLocks/>
            <a:stCxn id="16" idx="2"/>
            <a:endCxn id="17" idx="5"/>
          </p:cNvCxnSpPr>
          <p:nvPr/>
        </p:nvCxnSpPr>
        <p:spPr>
          <a:xfrm flipH="1" flipV="1">
            <a:off x="4750600" y="5596207"/>
            <a:ext cx="585954" cy="419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楕円 8">
            <a:extLst>
              <a:ext uri="{FF2B5EF4-FFF2-40B4-BE49-F238E27FC236}">
                <a16:creationId xmlns:a16="http://schemas.microsoft.com/office/drawing/2014/main" id="{73F6903E-76A6-4979-A4E0-E04BFCF77B9C}"/>
              </a:ext>
            </a:extLst>
          </p:cNvPr>
          <p:cNvSpPr/>
          <p:nvPr/>
        </p:nvSpPr>
        <p:spPr>
          <a:xfrm>
            <a:off x="4319419" y="3709316"/>
            <a:ext cx="505159" cy="50324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71651567-7881-4460-877E-0B32C4DAA30E}"/>
              </a:ext>
            </a:extLst>
          </p:cNvPr>
          <p:cNvCxnSpPr>
            <a:cxnSpLocks/>
            <a:stCxn id="17" idx="0"/>
            <a:endCxn id="9" idx="4"/>
          </p:cNvCxnSpPr>
          <p:nvPr/>
        </p:nvCxnSpPr>
        <p:spPr>
          <a:xfrm flipH="1" flipV="1">
            <a:off x="4571999" y="4212557"/>
            <a:ext cx="1" cy="95410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85B238E7-8186-4092-B88A-457006AE2169}"/>
              </a:ext>
            </a:extLst>
          </p:cNvPr>
          <p:cNvSpPr txBox="1"/>
          <p:nvPr/>
        </p:nvSpPr>
        <p:spPr>
          <a:xfrm>
            <a:off x="0" y="2300643"/>
            <a:ext cx="6172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endParaRPr kumimoji="1" lang="en-US" altLang="ja-JP" sz="1400" b="1" dirty="0">
              <a:solidFill>
                <a:srgbClr val="54D053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 </a:t>
            </a:r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グループメンバー（</a:t>
            </a:r>
            <a:r>
              <a:rPr kumimoji="1" lang="en-US" altLang="ja-JP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GM: Group Member</a:t>
            </a:r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グループリーダー（</a:t>
            </a:r>
            <a:r>
              <a:rPr kumimoji="1" lang="en-US" altLang="ja-JP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GL: Group Leader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  <a:endParaRPr kumimoji="1" lang="en-US" altLang="ja-JP" sz="1400" b="1" dirty="0">
              <a:solidFill>
                <a:srgbClr val="765898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</a:p>
          <a:p>
            <a:r>
              <a:rPr kumimoji="1" lang="ja-JP" altLang="en-US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</a:p>
        </p:txBody>
      </p:sp>
      <p:sp>
        <p:nvSpPr>
          <p:cNvPr id="22" name="吹き出し: 角を丸めた四角形 21">
            <a:extLst>
              <a:ext uri="{FF2B5EF4-FFF2-40B4-BE49-F238E27FC236}">
                <a16:creationId xmlns:a16="http://schemas.microsoft.com/office/drawing/2014/main" id="{658BC55C-666B-46BF-B836-A5F73144924D}"/>
              </a:ext>
            </a:extLst>
          </p:cNvPr>
          <p:cNvSpPr/>
          <p:nvPr/>
        </p:nvSpPr>
        <p:spPr>
          <a:xfrm>
            <a:off x="138074" y="3647474"/>
            <a:ext cx="3881473" cy="914462"/>
          </a:xfrm>
          <a:prstGeom prst="wedgeRoundRectCallout">
            <a:avLst>
              <a:gd name="adj1" fmla="val 24685"/>
              <a:gd name="adj2" fmla="val 111676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16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GM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: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 接続情報の発信（アドバタイズ）</a:t>
            </a:r>
            <a:endParaRPr kumimoji="1" lang="en-US" altLang="ja-JP" sz="16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en-US" altLang="ja-JP" sz="16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: 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接続情報の受信（スキャン）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⇒　接続確立，センサデータ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+α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送信</a:t>
            </a:r>
          </a:p>
        </p:txBody>
      </p:sp>
      <p:sp>
        <p:nvSpPr>
          <p:cNvPr id="23" name="吹き出し: 角を丸めた四角形 22">
            <a:extLst>
              <a:ext uri="{FF2B5EF4-FFF2-40B4-BE49-F238E27FC236}">
                <a16:creationId xmlns:a16="http://schemas.microsoft.com/office/drawing/2014/main" id="{97276B57-EEC9-44A4-B894-ABD3C4F5E48A}"/>
              </a:ext>
            </a:extLst>
          </p:cNvPr>
          <p:cNvSpPr/>
          <p:nvPr/>
        </p:nvSpPr>
        <p:spPr>
          <a:xfrm>
            <a:off x="5841713" y="3435723"/>
            <a:ext cx="2430175" cy="423502"/>
          </a:xfrm>
          <a:prstGeom prst="wedgeRoundRectCallout">
            <a:avLst>
              <a:gd name="adj1" fmla="val -80778"/>
              <a:gd name="adj2" fmla="val 227981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16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: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　集約データの送信</a:t>
            </a:r>
          </a:p>
        </p:txBody>
      </p:sp>
    </p:spTree>
    <p:extLst>
      <p:ext uri="{BB962C8B-B14F-4D97-AF65-F5344CB8AC3E}">
        <p14:creationId xmlns:p14="http://schemas.microsoft.com/office/powerpoint/2010/main" val="364815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目次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ja-JP" altLang="en-US" dirty="0"/>
              <a:t>背景</a:t>
            </a:r>
            <a:endParaRPr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dirty="0"/>
              <a:t>目的</a:t>
            </a:r>
            <a:endParaRPr kumimoji="1"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ja-JP" altLang="en-US" dirty="0"/>
              <a:t>関連研究</a:t>
            </a:r>
            <a:endParaRPr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dirty="0"/>
              <a:t>提案手法</a:t>
            </a:r>
            <a:endParaRPr kumimoji="1"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dirty="0"/>
              <a:t>電力実測実験</a:t>
            </a:r>
            <a:endParaRPr kumimoji="1"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ja-JP" altLang="en-US" dirty="0"/>
              <a:t>考察</a:t>
            </a:r>
            <a:endParaRPr kumimoji="1" lang="en-US" altLang="ja-JP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ja-JP" altLang="en-US" dirty="0"/>
              <a:t>まとめ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3773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グループ構成法の検討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337989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グループ決定のため，センサ起動時のプロトコルに関する検討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以下の</a:t>
            </a:r>
            <a:r>
              <a:rPr lang="ja-JP" altLang="en-US" sz="2000" dirty="0"/>
              <a:t>３</a:t>
            </a:r>
            <a:r>
              <a:rPr lang="ja-JP" altLang="en-US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点が必要となる</a:t>
            </a:r>
            <a:endParaRPr lang="en-US" altLang="ja-JP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/>
              <a:t>①　自身から見える周囲のセンサ情報の収集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②　収集した情報をもとにグルー</a:t>
            </a:r>
            <a:r>
              <a:rPr lang="ja-JP" altLang="en-US" sz="2000" dirty="0"/>
              <a:t>プの構成</a:t>
            </a:r>
            <a:endParaRPr lang="en-US" altLang="ja-JP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/>
              <a:t>③　グループ構成の通知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62647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グループ構成法の検討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629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グループ決定のため，センサ起動時のプロトコルに関する検討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①　自身から見える周囲のセンサ情報の収集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楕円 12">
                <a:extLst>
                  <a:ext uri="{FF2B5EF4-FFF2-40B4-BE49-F238E27FC236}">
                    <a16:creationId xmlns:a16="http://schemas.microsoft.com/office/drawing/2014/main" id="{CA29497E-B142-4180-AEFF-C3319BE19157}"/>
                  </a:ext>
                </a:extLst>
              </p:cNvPr>
              <p:cNvSpPr/>
              <p:nvPr/>
            </p:nvSpPr>
            <p:spPr>
              <a:xfrm>
                <a:off x="3302288" y="5483893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3" name="楕円 12">
                <a:extLst>
                  <a:ext uri="{FF2B5EF4-FFF2-40B4-BE49-F238E27FC236}">
                    <a16:creationId xmlns:a16="http://schemas.microsoft.com/office/drawing/2014/main" id="{CA29497E-B142-4180-AEFF-C3319BE191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288" y="5483893"/>
                <a:ext cx="505159" cy="503241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楕円 13">
                <a:extLst>
                  <a:ext uri="{FF2B5EF4-FFF2-40B4-BE49-F238E27FC236}">
                    <a16:creationId xmlns:a16="http://schemas.microsoft.com/office/drawing/2014/main" id="{4CE7C516-1708-4974-8FC2-9EC34FB162D6}"/>
                  </a:ext>
                </a:extLst>
              </p:cNvPr>
              <p:cNvSpPr/>
              <p:nvPr/>
            </p:nvSpPr>
            <p:spPr>
              <a:xfrm>
                <a:off x="3302288" y="4385845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楕円 13">
                <a:extLst>
                  <a:ext uri="{FF2B5EF4-FFF2-40B4-BE49-F238E27FC236}">
                    <a16:creationId xmlns:a16="http://schemas.microsoft.com/office/drawing/2014/main" id="{4CE7C516-1708-4974-8FC2-9EC34FB162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288" y="4385845"/>
                <a:ext cx="505159" cy="503241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楕円 14">
                <a:extLst>
                  <a:ext uri="{FF2B5EF4-FFF2-40B4-BE49-F238E27FC236}">
                    <a16:creationId xmlns:a16="http://schemas.microsoft.com/office/drawing/2014/main" id="{350D8B93-61AE-4DE2-AFD5-0040F5A5C5A9}"/>
                  </a:ext>
                </a:extLst>
              </p:cNvPr>
              <p:cNvSpPr/>
              <p:nvPr/>
            </p:nvSpPr>
            <p:spPr>
              <a:xfrm>
                <a:off x="5336555" y="4383108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楕円 14">
                <a:extLst>
                  <a:ext uri="{FF2B5EF4-FFF2-40B4-BE49-F238E27FC236}">
                    <a16:creationId xmlns:a16="http://schemas.microsoft.com/office/drawing/2014/main" id="{350D8B93-61AE-4DE2-AFD5-0040F5A5C5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6555" y="4383108"/>
                <a:ext cx="505159" cy="503241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楕円 15">
                <a:extLst>
                  <a:ext uri="{FF2B5EF4-FFF2-40B4-BE49-F238E27FC236}">
                    <a16:creationId xmlns:a16="http://schemas.microsoft.com/office/drawing/2014/main" id="{FA1F5466-FCC3-45C5-810B-4E06E9762CAB}"/>
                  </a:ext>
                </a:extLst>
              </p:cNvPr>
              <p:cNvSpPr/>
              <p:nvPr/>
            </p:nvSpPr>
            <p:spPr>
              <a:xfrm>
                <a:off x="5336555" y="5483893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楕円 15">
                <a:extLst>
                  <a:ext uri="{FF2B5EF4-FFF2-40B4-BE49-F238E27FC236}">
                    <a16:creationId xmlns:a16="http://schemas.microsoft.com/office/drawing/2014/main" id="{FA1F5466-FCC3-45C5-810B-4E06E9762C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6555" y="5483893"/>
                <a:ext cx="505159" cy="503241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F3CCBD9A-3B35-4792-ADCF-2C1B7AE790D3}"/>
                  </a:ext>
                </a:extLst>
              </p:cNvPr>
              <p:cNvSpPr/>
              <p:nvPr/>
            </p:nvSpPr>
            <p:spPr>
              <a:xfrm>
                <a:off x="4319421" y="4886349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F3CCBD9A-3B35-4792-ADCF-2C1B7AE790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421" y="4886349"/>
                <a:ext cx="505159" cy="503241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楕円 8">
            <a:extLst>
              <a:ext uri="{FF2B5EF4-FFF2-40B4-BE49-F238E27FC236}">
                <a16:creationId xmlns:a16="http://schemas.microsoft.com/office/drawing/2014/main" id="{73F6903E-76A6-4979-A4E0-E04BFCF77B9C}"/>
              </a:ext>
            </a:extLst>
          </p:cNvPr>
          <p:cNvSpPr/>
          <p:nvPr/>
        </p:nvSpPr>
        <p:spPr>
          <a:xfrm>
            <a:off x="4319420" y="3429000"/>
            <a:ext cx="505159" cy="50324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6C1EFED-BEF6-4E8D-9573-31D0507B5103}"/>
              </a:ext>
            </a:extLst>
          </p:cNvPr>
          <p:cNvSpPr txBox="1"/>
          <p:nvPr/>
        </p:nvSpPr>
        <p:spPr>
          <a:xfrm>
            <a:off x="138075" y="1834357"/>
            <a:ext cx="21794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</a:t>
            </a:r>
            <a:endParaRPr kumimoji="1" lang="en-US" altLang="ja-JP" sz="1400" b="1" dirty="0">
              <a:solidFill>
                <a:srgbClr val="765898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</a:p>
          <a:p>
            <a:r>
              <a:rPr kumimoji="1" lang="ja-JP" altLang="en-US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</a:p>
          <a:p>
            <a:endParaRPr kumimoji="1" lang="ja-JP" altLang="en-US" sz="1400" b="1" dirty="0">
              <a:solidFill>
                <a:srgbClr val="F89D22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DC88BBC4-0323-428B-94B5-1B5ED147F58D}"/>
              </a:ext>
            </a:extLst>
          </p:cNvPr>
          <p:cNvSpPr/>
          <p:nvPr/>
        </p:nvSpPr>
        <p:spPr>
          <a:xfrm>
            <a:off x="3194867" y="4274728"/>
            <a:ext cx="720000" cy="72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7D601F8B-DF52-4A94-914E-46E33B7CB9CC}"/>
              </a:ext>
            </a:extLst>
          </p:cNvPr>
          <p:cNvSpPr/>
          <p:nvPr/>
        </p:nvSpPr>
        <p:spPr>
          <a:xfrm>
            <a:off x="3104867" y="4184728"/>
            <a:ext cx="900000" cy="90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楕円 24">
            <a:extLst>
              <a:ext uri="{FF2B5EF4-FFF2-40B4-BE49-F238E27FC236}">
                <a16:creationId xmlns:a16="http://schemas.microsoft.com/office/drawing/2014/main" id="{9DF0F2E5-F5FE-4D9D-8D90-0CB1829FCB74}"/>
              </a:ext>
            </a:extLst>
          </p:cNvPr>
          <p:cNvSpPr/>
          <p:nvPr/>
        </p:nvSpPr>
        <p:spPr>
          <a:xfrm>
            <a:off x="3014867" y="4093225"/>
            <a:ext cx="1080000" cy="108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楕円 28">
            <a:extLst>
              <a:ext uri="{FF2B5EF4-FFF2-40B4-BE49-F238E27FC236}">
                <a16:creationId xmlns:a16="http://schemas.microsoft.com/office/drawing/2014/main" id="{F9E284FD-DA59-4FB6-B410-D078E087B2A9}"/>
              </a:ext>
            </a:extLst>
          </p:cNvPr>
          <p:cNvSpPr/>
          <p:nvPr/>
        </p:nvSpPr>
        <p:spPr>
          <a:xfrm>
            <a:off x="3194867" y="5356130"/>
            <a:ext cx="720000" cy="72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楕円 29">
            <a:extLst>
              <a:ext uri="{FF2B5EF4-FFF2-40B4-BE49-F238E27FC236}">
                <a16:creationId xmlns:a16="http://schemas.microsoft.com/office/drawing/2014/main" id="{E46E0677-6814-48B6-9403-3BFED65F984B}"/>
              </a:ext>
            </a:extLst>
          </p:cNvPr>
          <p:cNvSpPr/>
          <p:nvPr/>
        </p:nvSpPr>
        <p:spPr>
          <a:xfrm>
            <a:off x="3104867" y="5249841"/>
            <a:ext cx="900000" cy="90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6E783A98-E310-445E-8202-461F60175AB2}"/>
              </a:ext>
            </a:extLst>
          </p:cNvPr>
          <p:cNvSpPr/>
          <p:nvPr/>
        </p:nvSpPr>
        <p:spPr>
          <a:xfrm>
            <a:off x="3014867" y="5173225"/>
            <a:ext cx="1080000" cy="108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E4F1E8D9-B802-4D35-89CF-49D22A8544F1}"/>
              </a:ext>
            </a:extLst>
          </p:cNvPr>
          <p:cNvSpPr/>
          <p:nvPr/>
        </p:nvSpPr>
        <p:spPr>
          <a:xfrm>
            <a:off x="4211999" y="4757825"/>
            <a:ext cx="720000" cy="72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楕円 32">
            <a:extLst>
              <a:ext uri="{FF2B5EF4-FFF2-40B4-BE49-F238E27FC236}">
                <a16:creationId xmlns:a16="http://schemas.microsoft.com/office/drawing/2014/main" id="{BAD6B1A5-9CEA-4124-B254-4CE84F7485C4}"/>
              </a:ext>
            </a:extLst>
          </p:cNvPr>
          <p:cNvSpPr/>
          <p:nvPr/>
        </p:nvSpPr>
        <p:spPr>
          <a:xfrm>
            <a:off x="4112288" y="4667825"/>
            <a:ext cx="900000" cy="90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028C82F2-19F8-44F1-A43B-DEFEFA716381}"/>
              </a:ext>
            </a:extLst>
          </p:cNvPr>
          <p:cNvSpPr/>
          <p:nvPr/>
        </p:nvSpPr>
        <p:spPr>
          <a:xfrm>
            <a:off x="4022288" y="4588977"/>
            <a:ext cx="1080000" cy="108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楕円 34">
            <a:extLst>
              <a:ext uri="{FF2B5EF4-FFF2-40B4-BE49-F238E27FC236}">
                <a16:creationId xmlns:a16="http://schemas.microsoft.com/office/drawing/2014/main" id="{089AEEEA-5E0F-4D4F-A425-3B5670BD0EC1}"/>
              </a:ext>
            </a:extLst>
          </p:cNvPr>
          <p:cNvSpPr/>
          <p:nvPr/>
        </p:nvSpPr>
        <p:spPr>
          <a:xfrm>
            <a:off x="5229134" y="4273225"/>
            <a:ext cx="720000" cy="72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楕円 35">
            <a:extLst>
              <a:ext uri="{FF2B5EF4-FFF2-40B4-BE49-F238E27FC236}">
                <a16:creationId xmlns:a16="http://schemas.microsoft.com/office/drawing/2014/main" id="{1A6C05FF-017E-4674-80BE-C7E10889B3D0}"/>
              </a:ext>
            </a:extLst>
          </p:cNvPr>
          <p:cNvSpPr/>
          <p:nvPr/>
        </p:nvSpPr>
        <p:spPr>
          <a:xfrm>
            <a:off x="5139134" y="4183225"/>
            <a:ext cx="900000" cy="90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958EEBC0-F835-4D4E-9397-95199E9B1606}"/>
              </a:ext>
            </a:extLst>
          </p:cNvPr>
          <p:cNvSpPr/>
          <p:nvPr/>
        </p:nvSpPr>
        <p:spPr>
          <a:xfrm>
            <a:off x="5039421" y="4088822"/>
            <a:ext cx="1080000" cy="108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楕円 37">
            <a:extLst>
              <a:ext uri="{FF2B5EF4-FFF2-40B4-BE49-F238E27FC236}">
                <a16:creationId xmlns:a16="http://schemas.microsoft.com/office/drawing/2014/main" id="{A8E22E6E-7386-405C-9707-48E6409D211E}"/>
              </a:ext>
            </a:extLst>
          </p:cNvPr>
          <p:cNvSpPr/>
          <p:nvPr/>
        </p:nvSpPr>
        <p:spPr>
          <a:xfrm>
            <a:off x="5229134" y="5364996"/>
            <a:ext cx="720000" cy="72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C593DFA3-0025-4D1B-A7FB-885E8BA122E7}"/>
              </a:ext>
            </a:extLst>
          </p:cNvPr>
          <p:cNvSpPr/>
          <p:nvPr/>
        </p:nvSpPr>
        <p:spPr>
          <a:xfrm>
            <a:off x="5129421" y="5263225"/>
            <a:ext cx="900000" cy="90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8E04CD09-63A7-4685-A5B6-3CE66CAA72A2}"/>
              </a:ext>
            </a:extLst>
          </p:cNvPr>
          <p:cNvSpPr/>
          <p:nvPr/>
        </p:nvSpPr>
        <p:spPr>
          <a:xfrm>
            <a:off x="5049135" y="5156770"/>
            <a:ext cx="1080000" cy="10800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吹き出し: 角を丸めた四角形 40">
            <a:extLst>
              <a:ext uri="{FF2B5EF4-FFF2-40B4-BE49-F238E27FC236}">
                <a16:creationId xmlns:a16="http://schemas.microsoft.com/office/drawing/2014/main" id="{49ABA826-EBF0-4686-9E2B-39067A0385DC}"/>
              </a:ext>
            </a:extLst>
          </p:cNvPr>
          <p:cNvSpPr/>
          <p:nvPr/>
        </p:nvSpPr>
        <p:spPr>
          <a:xfrm>
            <a:off x="128759" y="2971498"/>
            <a:ext cx="3830662" cy="1045111"/>
          </a:xfrm>
          <a:prstGeom prst="wedgeRoundRectCallout">
            <a:avLst>
              <a:gd name="adj1" fmla="val 27780"/>
              <a:gd name="adj2" fmla="val 73311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の固有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ID[4]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を発信 ：アドバタイズ</a:t>
            </a:r>
            <a:b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⇒　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ex: 000b78fffe052c58</a:t>
            </a:r>
          </a:p>
          <a:p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周囲のノード情報</a:t>
            </a:r>
            <a:r>
              <a:rPr kumimoji="1" lang="ja-JP" altLang="en-US" sz="14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を受信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   </a:t>
            </a:r>
            <a:r>
              <a:rPr kumimoji="1" lang="ja-JP" altLang="en-US" sz="14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：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スキャン</a:t>
            </a:r>
            <a:endParaRPr kumimoji="1" lang="en-US" altLang="ja-JP" sz="14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⇒　固有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ID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・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の信号強度（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RSSi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FA33C995-FD81-4B32-9AF9-23B9BE0A34C9}"/>
              </a:ext>
            </a:extLst>
          </p:cNvPr>
          <p:cNvCxnSpPr>
            <a:stCxn id="14" idx="7"/>
            <a:endCxn id="9" idx="3"/>
          </p:cNvCxnSpPr>
          <p:nvPr/>
        </p:nvCxnSpPr>
        <p:spPr>
          <a:xfrm flipV="1">
            <a:off x="3733468" y="3858543"/>
            <a:ext cx="659931" cy="6010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FF241905-B81E-43FF-8231-E40A82EC554E}"/>
              </a:ext>
            </a:extLst>
          </p:cNvPr>
          <p:cNvCxnSpPr>
            <a:cxnSpLocks/>
            <a:stCxn id="13" idx="7"/>
            <a:endCxn id="9" idx="4"/>
          </p:cNvCxnSpPr>
          <p:nvPr/>
        </p:nvCxnSpPr>
        <p:spPr>
          <a:xfrm flipV="1">
            <a:off x="3733468" y="3932241"/>
            <a:ext cx="838532" cy="1625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25FC34A4-5737-4D23-8C40-642AB9F9319F}"/>
              </a:ext>
            </a:extLst>
          </p:cNvPr>
          <p:cNvCxnSpPr>
            <a:cxnSpLocks/>
            <a:stCxn id="17" idx="0"/>
            <a:endCxn id="9" idx="4"/>
          </p:cNvCxnSpPr>
          <p:nvPr/>
        </p:nvCxnSpPr>
        <p:spPr>
          <a:xfrm flipH="1" flipV="1">
            <a:off x="4572000" y="3932241"/>
            <a:ext cx="1" cy="95410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C2C70373-F19E-4899-930D-80F09BE0A6C3}"/>
              </a:ext>
            </a:extLst>
          </p:cNvPr>
          <p:cNvCxnSpPr>
            <a:cxnSpLocks/>
            <a:stCxn id="15" idx="0"/>
            <a:endCxn id="9" idx="5"/>
          </p:cNvCxnSpPr>
          <p:nvPr/>
        </p:nvCxnSpPr>
        <p:spPr>
          <a:xfrm flipH="1" flipV="1">
            <a:off x="4750600" y="3858543"/>
            <a:ext cx="838535" cy="524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9B4B78BC-CBF7-4E13-BCBB-E55AEF18B592}"/>
              </a:ext>
            </a:extLst>
          </p:cNvPr>
          <p:cNvCxnSpPr>
            <a:cxnSpLocks/>
            <a:stCxn id="16" idx="0"/>
            <a:endCxn id="9" idx="4"/>
          </p:cNvCxnSpPr>
          <p:nvPr/>
        </p:nvCxnSpPr>
        <p:spPr>
          <a:xfrm flipH="1" flipV="1">
            <a:off x="4572000" y="3932241"/>
            <a:ext cx="1017135" cy="155165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吹き出し: 角を丸めた四角形 53">
            <a:extLst>
              <a:ext uri="{FF2B5EF4-FFF2-40B4-BE49-F238E27FC236}">
                <a16:creationId xmlns:a16="http://schemas.microsoft.com/office/drawing/2014/main" id="{CBC50D15-B3E3-4B5F-9910-FB1103695428}"/>
              </a:ext>
            </a:extLst>
          </p:cNvPr>
          <p:cNvSpPr/>
          <p:nvPr/>
        </p:nvSpPr>
        <p:spPr>
          <a:xfrm>
            <a:off x="5049133" y="2279458"/>
            <a:ext cx="2837567" cy="719999"/>
          </a:xfrm>
          <a:prstGeom prst="wedgeRoundRectCallout">
            <a:avLst>
              <a:gd name="adj1" fmla="val -48986"/>
              <a:gd name="adj2" fmla="val 190676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一定期間データを収集したあとゲートウェイへ送信</a:t>
            </a:r>
          </a:p>
        </p:txBody>
      </p:sp>
    </p:spTree>
    <p:extLst>
      <p:ext uri="{BB962C8B-B14F-4D97-AF65-F5344CB8AC3E}">
        <p14:creationId xmlns:p14="http://schemas.microsoft.com/office/powerpoint/2010/main" val="250832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4" grpId="0" animBg="1"/>
      <p:bldP spid="25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グループ構成法の検討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629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グループ決定のため，センサ起動時のプロトコルに関する検討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②　収集した情報をもとにグループの構成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楕円 12">
                <a:extLst>
                  <a:ext uri="{FF2B5EF4-FFF2-40B4-BE49-F238E27FC236}">
                    <a16:creationId xmlns:a16="http://schemas.microsoft.com/office/drawing/2014/main" id="{CA29497E-B142-4180-AEFF-C3319BE19157}"/>
                  </a:ext>
                </a:extLst>
              </p:cNvPr>
              <p:cNvSpPr/>
              <p:nvPr/>
            </p:nvSpPr>
            <p:spPr>
              <a:xfrm>
                <a:off x="3302288" y="5483893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3" name="楕円 12">
                <a:extLst>
                  <a:ext uri="{FF2B5EF4-FFF2-40B4-BE49-F238E27FC236}">
                    <a16:creationId xmlns:a16="http://schemas.microsoft.com/office/drawing/2014/main" id="{CA29497E-B142-4180-AEFF-C3319BE1915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2288" y="5483893"/>
                <a:ext cx="505159" cy="503241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楕円 13">
                <a:extLst>
                  <a:ext uri="{FF2B5EF4-FFF2-40B4-BE49-F238E27FC236}">
                    <a16:creationId xmlns:a16="http://schemas.microsoft.com/office/drawing/2014/main" id="{4CE7C516-1708-4974-8FC2-9EC34FB162D6}"/>
                  </a:ext>
                </a:extLst>
              </p:cNvPr>
              <p:cNvSpPr/>
              <p:nvPr/>
            </p:nvSpPr>
            <p:spPr>
              <a:xfrm>
                <a:off x="3359816" y="4305415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4" name="楕円 13">
                <a:extLst>
                  <a:ext uri="{FF2B5EF4-FFF2-40B4-BE49-F238E27FC236}">
                    <a16:creationId xmlns:a16="http://schemas.microsoft.com/office/drawing/2014/main" id="{4CE7C516-1708-4974-8FC2-9EC34FB162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9816" y="4305415"/>
                <a:ext cx="505159" cy="503241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楕円 14">
                <a:extLst>
                  <a:ext uri="{FF2B5EF4-FFF2-40B4-BE49-F238E27FC236}">
                    <a16:creationId xmlns:a16="http://schemas.microsoft.com/office/drawing/2014/main" id="{350D8B93-61AE-4DE2-AFD5-0040F5A5C5A9}"/>
                  </a:ext>
                </a:extLst>
              </p:cNvPr>
              <p:cNvSpPr/>
              <p:nvPr/>
            </p:nvSpPr>
            <p:spPr>
              <a:xfrm>
                <a:off x="5336555" y="4383108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5" name="楕円 14">
                <a:extLst>
                  <a:ext uri="{FF2B5EF4-FFF2-40B4-BE49-F238E27FC236}">
                    <a16:creationId xmlns:a16="http://schemas.microsoft.com/office/drawing/2014/main" id="{350D8B93-61AE-4DE2-AFD5-0040F5A5C5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6555" y="4383108"/>
                <a:ext cx="505159" cy="503241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楕円 15">
                <a:extLst>
                  <a:ext uri="{FF2B5EF4-FFF2-40B4-BE49-F238E27FC236}">
                    <a16:creationId xmlns:a16="http://schemas.microsoft.com/office/drawing/2014/main" id="{FA1F5466-FCC3-45C5-810B-4E06E9762CAB}"/>
                  </a:ext>
                </a:extLst>
              </p:cNvPr>
              <p:cNvSpPr/>
              <p:nvPr/>
            </p:nvSpPr>
            <p:spPr>
              <a:xfrm>
                <a:off x="5336555" y="5483893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6" name="楕円 15">
                <a:extLst>
                  <a:ext uri="{FF2B5EF4-FFF2-40B4-BE49-F238E27FC236}">
                    <a16:creationId xmlns:a16="http://schemas.microsoft.com/office/drawing/2014/main" id="{FA1F5466-FCC3-45C5-810B-4E06E9762C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6555" y="5483893"/>
                <a:ext cx="505159" cy="503241"/>
              </a:xfrm>
              <a:prstGeom prst="ellipse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F3CCBD9A-3B35-4792-ADCF-2C1B7AE790D3}"/>
                  </a:ext>
                </a:extLst>
              </p:cNvPr>
              <p:cNvSpPr/>
              <p:nvPr/>
            </p:nvSpPr>
            <p:spPr>
              <a:xfrm>
                <a:off x="4319421" y="4886349"/>
                <a:ext cx="505159" cy="503241"/>
              </a:xfrm>
              <a:prstGeom prst="ellipse">
                <a:avLst/>
              </a:prstGeom>
              <a:solidFill>
                <a:srgbClr val="76589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ja-JP" altLang="en-US" dirty="0"/>
              </a:p>
            </p:txBody>
          </p:sp>
        </mc:Choice>
        <mc:Fallback xmlns="">
          <p:sp>
            <p:nvSpPr>
              <p:cNvPr id="17" name="楕円 16">
                <a:extLst>
                  <a:ext uri="{FF2B5EF4-FFF2-40B4-BE49-F238E27FC236}">
                    <a16:creationId xmlns:a16="http://schemas.microsoft.com/office/drawing/2014/main" id="{F3CCBD9A-3B35-4792-ADCF-2C1B7AE790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9421" y="4886349"/>
                <a:ext cx="505159" cy="503241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楕円 8">
            <a:extLst>
              <a:ext uri="{FF2B5EF4-FFF2-40B4-BE49-F238E27FC236}">
                <a16:creationId xmlns:a16="http://schemas.microsoft.com/office/drawing/2014/main" id="{73F6903E-76A6-4979-A4E0-E04BFCF77B9C}"/>
              </a:ext>
            </a:extLst>
          </p:cNvPr>
          <p:cNvSpPr/>
          <p:nvPr/>
        </p:nvSpPr>
        <p:spPr>
          <a:xfrm>
            <a:off x="4319420" y="3429000"/>
            <a:ext cx="505159" cy="50324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6C1EFED-BEF6-4E8D-9573-31D0507B5103}"/>
              </a:ext>
            </a:extLst>
          </p:cNvPr>
          <p:cNvSpPr txBox="1"/>
          <p:nvPr/>
        </p:nvSpPr>
        <p:spPr>
          <a:xfrm>
            <a:off x="138075" y="1834357"/>
            <a:ext cx="2179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</a:t>
            </a:r>
            <a:endParaRPr kumimoji="1" lang="en-US" altLang="ja-JP" sz="1400" b="1" dirty="0">
              <a:solidFill>
                <a:srgbClr val="765898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</a:p>
        </p:txBody>
      </p:sp>
      <p:sp>
        <p:nvSpPr>
          <p:cNvPr id="41" name="吹き出し: 角を丸めた四角形 40">
            <a:extLst>
              <a:ext uri="{FF2B5EF4-FFF2-40B4-BE49-F238E27FC236}">
                <a16:creationId xmlns:a16="http://schemas.microsoft.com/office/drawing/2014/main" id="{49ABA826-EBF0-4686-9E2B-39067A0385DC}"/>
              </a:ext>
            </a:extLst>
          </p:cNvPr>
          <p:cNvSpPr/>
          <p:nvPr/>
        </p:nvSpPr>
        <p:spPr>
          <a:xfrm>
            <a:off x="284822" y="2668145"/>
            <a:ext cx="2494415" cy="927426"/>
          </a:xfrm>
          <a:prstGeom prst="wedgeRoundRectCallout">
            <a:avLst>
              <a:gd name="adj1" fmla="val 109161"/>
              <a:gd name="adj2" fmla="val 47825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，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における</a:t>
            </a:r>
            <a:endParaRPr kumimoji="1" lang="en-US" altLang="ja-JP" sz="16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・固有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ID</a:t>
            </a:r>
          </a:p>
          <a:p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・信号強度（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RSSi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FA33C995-FD81-4B32-9AF9-23B9BE0A34C9}"/>
              </a:ext>
            </a:extLst>
          </p:cNvPr>
          <p:cNvCxnSpPr>
            <a:stCxn id="14" idx="7"/>
            <a:endCxn id="9" idx="3"/>
          </p:cNvCxnSpPr>
          <p:nvPr/>
        </p:nvCxnSpPr>
        <p:spPr>
          <a:xfrm flipV="1">
            <a:off x="3790996" y="3858543"/>
            <a:ext cx="602403" cy="52057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FF241905-B81E-43FF-8231-E40A82EC554E}"/>
              </a:ext>
            </a:extLst>
          </p:cNvPr>
          <p:cNvCxnSpPr>
            <a:cxnSpLocks/>
            <a:stCxn id="13" idx="7"/>
            <a:endCxn id="9" idx="4"/>
          </p:cNvCxnSpPr>
          <p:nvPr/>
        </p:nvCxnSpPr>
        <p:spPr>
          <a:xfrm flipV="1">
            <a:off x="3733468" y="3932241"/>
            <a:ext cx="838532" cy="1625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25FC34A4-5737-4D23-8C40-642AB9F9319F}"/>
              </a:ext>
            </a:extLst>
          </p:cNvPr>
          <p:cNvCxnSpPr>
            <a:cxnSpLocks/>
            <a:stCxn id="17" idx="0"/>
            <a:endCxn id="9" idx="4"/>
          </p:cNvCxnSpPr>
          <p:nvPr/>
        </p:nvCxnSpPr>
        <p:spPr>
          <a:xfrm flipH="1" flipV="1">
            <a:off x="4572000" y="3932241"/>
            <a:ext cx="1" cy="95410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C2C70373-F19E-4899-930D-80F09BE0A6C3}"/>
              </a:ext>
            </a:extLst>
          </p:cNvPr>
          <p:cNvCxnSpPr>
            <a:cxnSpLocks/>
            <a:stCxn id="15" idx="0"/>
            <a:endCxn id="9" idx="5"/>
          </p:cNvCxnSpPr>
          <p:nvPr/>
        </p:nvCxnSpPr>
        <p:spPr>
          <a:xfrm flipH="1" flipV="1">
            <a:off x="4750600" y="3858543"/>
            <a:ext cx="838535" cy="524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9B4B78BC-CBF7-4E13-BCBB-E55AEF18B592}"/>
              </a:ext>
            </a:extLst>
          </p:cNvPr>
          <p:cNvCxnSpPr>
            <a:cxnSpLocks/>
            <a:stCxn id="16" idx="0"/>
            <a:endCxn id="9" idx="4"/>
          </p:cNvCxnSpPr>
          <p:nvPr/>
        </p:nvCxnSpPr>
        <p:spPr>
          <a:xfrm flipH="1" flipV="1">
            <a:off x="4572000" y="3932241"/>
            <a:ext cx="1017135" cy="155165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 7">
                <a:extLst>
                  <a:ext uri="{FF2B5EF4-FFF2-40B4-BE49-F238E27FC236}">
                    <a16:creationId xmlns:a16="http://schemas.microsoft.com/office/drawing/2014/main" id="{EB85CE80-2B2D-46DF-9952-DA318F5ABC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926771"/>
                  </p:ext>
                </p:extLst>
              </p:nvPr>
            </p:nvGraphicFramePr>
            <p:xfrm>
              <a:off x="5279025" y="1993617"/>
              <a:ext cx="3617126" cy="2011680"/>
            </p:xfrm>
            <a:graphic>
              <a:graphicData uri="http://schemas.openxmlformats.org/drawingml/2006/table">
                <a:tbl>
                  <a:tblPr>
                    <a:tableStyleId>{0505E3EF-67EA-436B-97B2-0124C06EBD24}</a:tableStyleId>
                  </a:tblPr>
                  <a:tblGrid>
                    <a:gridCol w="894080">
                      <a:extLst>
                        <a:ext uri="{9D8B030D-6E8A-4147-A177-3AD203B41FA5}">
                          <a16:colId xmlns:a16="http://schemas.microsoft.com/office/drawing/2014/main" val="3180704881"/>
                        </a:ext>
                      </a:extLst>
                    </a:gridCol>
                    <a:gridCol w="1500671">
                      <a:extLst>
                        <a:ext uri="{9D8B030D-6E8A-4147-A177-3AD203B41FA5}">
                          <a16:colId xmlns:a16="http://schemas.microsoft.com/office/drawing/2014/main" val="1251963442"/>
                        </a:ext>
                      </a:extLst>
                    </a:gridCol>
                    <a:gridCol w="1222375">
                      <a:extLst>
                        <a:ext uri="{9D8B030D-6E8A-4147-A177-3AD203B41FA5}">
                          <a16:colId xmlns:a16="http://schemas.microsoft.com/office/drawing/2014/main" val="1701807065"/>
                        </a:ext>
                      </a:extLst>
                    </a:gridCol>
                  </a:tblGrid>
                  <a:tr h="2691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ノード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見えたノード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RSSi</a:t>
                          </a:r>
                          <a:endParaRPr kumimoji="1" lang="ja-JP" altLang="en-US" sz="1200" b="1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6888318"/>
                      </a:ext>
                    </a:extLst>
                  </a:tr>
                  <a:tr h="2031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90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886708"/>
                      </a:ext>
                    </a:extLst>
                  </a:tr>
                  <a:tr h="24502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80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53056100"/>
                      </a:ext>
                    </a:extLst>
                  </a:tr>
                  <a:tr h="2387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-50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47822619"/>
                      </a:ext>
                    </a:extLst>
                  </a:tr>
                  <a:tr h="23873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2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kumimoji="1" lang="en-US" altLang="ja-JP" sz="1200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-50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98873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338119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 7">
                <a:extLst>
                  <a:ext uri="{FF2B5EF4-FFF2-40B4-BE49-F238E27FC236}">
                    <a16:creationId xmlns:a16="http://schemas.microsoft.com/office/drawing/2014/main" id="{EB85CE80-2B2D-46DF-9952-DA318F5ABCF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926771"/>
                  </p:ext>
                </p:extLst>
              </p:nvPr>
            </p:nvGraphicFramePr>
            <p:xfrm>
              <a:off x="5279025" y="1993617"/>
              <a:ext cx="3617126" cy="2011680"/>
            </p:xfrm>
            <a:graphic>
              <a:graphicData uri="http://schemas.openxmlformats.org/drawingml/2006/table">
                <a:tbl>
                  <a:tblPr>
                    <a:tableStyleId>{0505E3EF-67EA-436B-97B2-0124C06EBD24}</a:tableStyleId>
                  </a:tblPr>
                  <a:tblGrid>
                    <a:gridCol w="894080">
                      <a:extLst>
                        <a:ext uri="{9D8B030D-6E8A-4147-A177-3AD203B41FA5}">
                          <a16:colId xmlns:a16="http://schemas.microsoft.com/office/drawing/2014/main" val="3180704881"/>
                        </a:ext>
                      </a:extLst>
                    </a:gridCol>
                    <a:gridCol w="1500671">
                      <a:extLst>
                        <a:ext uri="{9D8B030D-6E8A-4147-A177-3AD203B41FA5}">
                          <a16:colId xmlns:a16="http://schemas.microsoft.com/office/drawing/2014/main" val="1251963442"/>
                        </a:ext>
                      </a:extLst>
                    </a:gridCol>
                    <a:gridCol w="1222375">
                      <a:extLst>
                        <a:ext uri="{9D8B030D-6E8A-4147-A177-3AD203B41FA5}">
                          <a16:colId xmlns:a16="http://schemas.microsoft.com/office/drawing/2014/main" val="1701807065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ノード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見えたノード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b="1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RSSi</a:t>
                          </a:r>
                          <a:endParaRPr kumimoji="1" lang="ja-JP" altLang="en-US" sz="1200" b="1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688831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680" t="-104444" r="-306122" b="-5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59919" t="-104444" r="-82186" b="-5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90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88670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680" t="-204444" r="-306122" b="-4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59919" t="-204444" r="-82186" b="-4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80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53056100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680" t="-297826" r="-306122" b="-3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59919" t="-297826" r="-82186" b="-3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-50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4782261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680" t="-406667" r="-306122" b="-24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7"/>
                          <a:stretch>
                            <a:fillRect l="-59919" t="-406667" r="-82186" b="-24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-50</a:t>
                          </a:r>
                          <a:endParaRPr kumimoji="1" lang="ja-JP" altLang="en-US" sz="1200" dirty="0"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9887318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  <a:br>
                            <a:rPr kumimoji="1" lang="en-US" altLang="ja-JP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</a:br>
                          <a:r>
                            <a:rPr kumimoji="1" lang="ja-JP" altLang="en-US" sz="1200" dirty="0"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・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3381195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83342B5-9498-4E4D-ACAE-17F0FDF1279A}"/>
              </a:ext>
            </a:extLst>
          </p:cNvPr>
          <p:cNvSpPr txBox="1"/>
          <p:nvPr/>
        </p:nvSpPr>
        <p:spPr>
          <a:xfrm>
            <a:off x="6255738" y="4055703"/>
            <a:ext cx="1663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到達経路情報</a:t>
            </a:r>
          </a:p>
        </p:txBody>
      </p:sp>
      <p:sp>
        <p:nvSpPr>
          <p:cNvPr id="25" name="吹き出し: 角を丸めた四角形 24">
            <a:extLst>
              <a:ext uri="{FF2B5EF4-FFF2-40B4-BE49-F238E27FC236}">
                <a16:creationId xmlns:a16="http://schemas.microsoft.com/office/drawing/2014/main" id="{C754A4FC-6111-442A-95DF-92BBAD4A4749}"/>
              </a:ext>
            </a:extLst>
          </p:cNvPr>
          <p:cNvSpPr/>
          <p:nvPr/>
        </p:nvSpPr>
        <p:spPr>
          <a:xfrm>
            <a:off x="301953" y="3958923"/>
            <a:ext cx="2545888" cy="927426"/>
          </a:xfrm>
          <a:prstGeom prst="wedgeRoundRectCallout">
            <a:avLst>
              <a:gd name="adj1" fmla="val 104931"/>
              <a:gd name="adj2" fmla="val -70627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sz="1600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重複を排除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し，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お互いに到達可能な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ノードでグループを作成</a:t>
            </a:r>
          </a:p>
        </p:txBody>
      </p:sp>
      <p:sp>
        <p:nvSpPr>
          <p:cNvPr id="26" name="吹き出し: 角を丸めた四角形 25">
            <a:extLst>
              <a:ext uri="{FF2B5EF4-FFF2-40B4-BE49-F238E27FC236}">
                <a16:creationId xmlns:a16="http://schemas.microsoft.com/office/drawing/2014/main" id="{AA69EB63-B365-4844-B4F7-9A29282C5F4A}"/>
              </a:ext>
            </a:extLst>
          </p:cNvPr>
          <p:cNvSpPr/>
          <p:nvPr/>
        </p:nvSpPr>
        <p:spPr>
          <a:xfrm>
            <a:off x="6038850" y="4708067"/>
            <a:ext cx="2803197" cy="927426"/>
          </a:xfrm>
          <a:prstGeom prst="wedgeRoundRectCallout">
            <a:avLst>
              <a:gd name="adj1" fmla="val -33498"/>
              <a:gd name="adj2" fmla="val -86375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各ノードから見た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en-US" altLang="ja-JP" sz="1600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RSSi</a:t>
            </a:r>
            <a:r>
              <a:rPr kumimoji="1" lang="ja-JP" altLang="en-US" sz="1600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が最も大きい経路を</a:t>
            </a:r>
            <a:br>
              <a:rPr kumimoji="1" lang="en-US" altLang="ja-JP" sz="1600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リーダー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とする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kumimoji="1" lang="ja-JP" altLang="en-US" sz="16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2293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グループ構成法の検討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107297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グループ決定のため，センサ起動時のプロトコルに関する検討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③　グループ構成の通知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CA29497E-B142-4180-AEFF-C3319BE19157}"/>
              </a:ext>
            </a:extLst>
          </p:cNvPr>
          <p:cNvSpPr/>
          <p:nvPr/>
        </p:nvSpPr>
        <p:spPr>
          <a:xfrm>
            <a:off x="3302288" y="5678445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4CE7C516-1708-4974-8FC2-9EC34FB162D6}"/>
              </a:ext>
            </a:extLst>
          </p:cNvPr>
          <p:cNvSpPr/>
          <p:nvPr/>
        </p:nvSpPr>
        <p:spPr>
          <a:xfrm>
            <a:off x="3302288" y="4580397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350D8B93-61AE-4DE2-AFD5-0040F5A5C5A9}"/>
              </a:ext>
            </a:extLst>
          </p:cNvPr>
          <p:cNvSpPr/>
          <p:nvPr/>
        </p:nvSpPr>
        <p:spPr>
          <a:xfrm>
            <a:off x="5336555" y="4577660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FA1F5466-FCC3-45C5-810B-4E06E9762CAB}"/>
              </a:ext>
            </a:extLst>
          </p:cNvPr>
          <p:cNvSpPr/>
          <p:nvPr/>
        </p:nvSpPr>
        <p:spPr>
          <a:xfrm>
            <a:off x="5336555" y="5678445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F3CCBD9A-3B35-4792-ADCF-2C1B7AE790D3}"/>
              </a:ext>
            </a:extLst>
          </p:cNvPr>
          <p:cNvSpPr/>
          <p:nvPr/>
        </p:nvSpPr>
        <p:spPr>
          <a:xfrm>
            <a:off x="4319421" y="5080901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73F6903E-76A6-4979-A4E0-E04BFCF77B9C}"/>
              </a:ext>
            </a:extLst>
          </p:cNvPr>
          <p:cNvSpPr/>
          <p:nvPr/>
        </p:nvSpPr>
        <p:spPr>
          <a:xfrm>
            <a:off x="4319420" y="3623552"/>
            <a:ext cx="505159" cy="50324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FA33C995-FD81-4B32-9AF9-23B9BE0A34C9}"/>
              </a:ext>
            </a:extLst>
          </p:cNvPr>
          <p:cNvCxnSpPr>
            <a:cxnSpLocks/>
          </p:cNvCxnSpPr>
          <p:nvPr/>
        </p:nvCxnSpPr>
        <p:spPr>
          <a:xfrm flipV="1">
            <a:off x="3733468" y="4053095"/>
            <a:ext cx="659931" cy="6010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FF241905-B81E-43FF-8231-E40A82EC554E}"/>
              </a:ext>
            </a:extLst>
          </p:cNvPr>
          <p:cNvCxnSpPr>
            <a:cxnSpLocks/>
          </p:cNvCxnSpPr>
          <p:nvPr/>
        </p:nvCxnSpPr>
        <p:spPr>
          <a:xfrm flipV="1">
            <a:off x="3733468" y="4126793"/>
            <a:ext cx="838532" cy="1625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25FC34A4-5737-4D23-8C40-642AB9F9319F}"/>
              </a:ext>
            </a:extLst>
          </p:cNvPr>
          <p:cNvCxnSpPr>
            <a:cxnSpLocks/>
          </p:cNvCxnSpPr>
          <p:nvPr/>
        </p:nvCxnSpPr>
        <p:spPr>
          <a:xfrm flipH="1" flipV="1">
            <a:off x="4572000" y="4126793"/>
            <a:ext cx="1" cy="95410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C2C70373-F19E-4899-930D-80F09BE0A6C3}"/>
              </a:ext>
            </a:extLst>
          </p:cNvPr>
          <p:cNvCxnSpPr>
            <a:cxnSpLocks/>
          </p:cNvCxnSpPr>
          <p:nvPr/>
        </p:nvCxnSpPr>
        <p:spPr>
          <a:xfrm flipH="1" flipV="1">
            <a:off x="4750600" y="4053095"/>
            <a:ext cx="838535" cy="524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9B4B78BC-CBF7-4E13-BCBB-E55AEF18B592}"/>
              </a:ext>
            </a:extLst>
          </p:cNvPr>
          <p:cNvCxnSpPr>
            <a:cxnSpLocks/>
          </p:cNvCxnSpPr>
          <p:nvPr/>
        </p:nvCxnSpPr>
        <p:spPr>
          <a:xfrm flipH="1" flipV="1">
            <a:off x="4572000" y="4126793"/>
            <a:ext cx="1017135" cy="155165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FD43A9EA-80BB-46FC-A451-3C68AE16C92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38659" y="4053095"/>
            <a:ext cx="659931" cy="6010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98863CC5-AA88-4A00-9FFD-E337DDCF708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23754" y="4133544"/>
            <a:ext cx="838532" cy="162535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0911E6CF-2848-460C-95AD-BB6D042D3F0B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575852" y="4132615"/>
            <a:ext cx="1" cy="954108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07757172-EF68-4B68-A0B3-4DCB5F096FDA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575850" y="4139339"/>
            <a:ext cx="1017135" cy="155165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F448695-8AC1-41AE-8A11-992846CC42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757321" y="4059819"/>
            <a:ext cx="838535" cy="524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吹き出し: 角を丸めた四角形 56">
            <a:extLst>
              <a:ext uri="{FF2B5EF4-FFF2-40B4-BE49-F238E27FC236}">
                <a16:creationId xmlns:a16="http://schemas.microsoft.com/office/drawing/2014/main" id="{EF8B33D7-385E-43EA-B2F6-D2C579FE756B}"/>
              </a:ext>
            </a:extLst>
          </p:cNvPr>
          <p:cNvSpPr/>
          <p:nvPr/>
        </p:nvSpPr>
        <p:spPr>
          <a:xfrm>
            <a:off x="5821108" y="2667964"/>
            <a:ext cx="2837567" cy="672136"/>
          </a:xfrm>
          <a:prstGeom prst="wedgeRoundRectCallout">
            <a:avLst>
              <a:gd name="adj1" fmla="val -68511"/>
              <a:gd name="adj2" fmla="val 191112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代表者</a:t>
            </a:r>
            <a:r>
              <a:rPr kumimoji="1" lang="ja-JP" altLang="en-US" sz="16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r>
              <a:rPr kumimoji="1" lang="ja-JP" altLang="en-US" sz="16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の固有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ID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を受信</a:t>
            </a:r>
          </a:p>
        </p:txBody>
      </p:sp>
      <p:sp>
        <p:nvSpPr>
          <p:cNvPr id="58" name="吹き出し: 角を丸めた四角形 57">
            <a:extLst>
              <a:ext uri="{FF2B5EF4-FFF2-40B4-BE49-F238E27FC236}">
                <a16:creationId xmlns:a16="http://schemas.microsoft.com/office/drawing/2014/main" id="{1FBCB9C2-E199-457D-B341-CF16830D3BA7}"/>
              </a:ext>
            </a:extLst>
          </p:cNvPr>
          <p:cNvSpPr/>
          <p:nvPr/>
        </p:nvSpPr>
        <p:spPr>
          <a:xfrm>
            <a:off x="6222131" y="4245278"/>
            <a:ext cx="2837567" cy="593421"/>
          </a:xfrm>
          <a:prstGeom prst="wedgeRoundRectCallout">
            <a:avLst>
              <a:gd name="adj1" fmla="val -64621"/>
              <a:gd name="adj2" fmla="val 195989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以降の通信は代表者と行う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429BA3D-B0FE-4625-8604-B1ADD66368E6}"/>
              </a:ext>
            </a:extLst>
          </p:cNvPr>
          <p:cNvSpPr txBox="1"/>
          <p:nvPr/>
        </p:nvSpPr>
        <p:spPr>
          <a:xfrm>
            <a:off x="0" y="1831196"/>
            <a:ext cx="2179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センサノード</a:t>
            </a:r>
            <a:endParaRPr kumimoji="1" lang="en-US" altLang="ja-JP" sz="1400" b="1" dirty="0">
              <a:solidFill>
                <a:srgbClr val="765898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B0F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2A6A3F27-E7CC-4A39-803C-CCABE0F1B069}"/>
              </a:ext>
            </a:extLst>
          </p:cNvPr>
          <p:cNvSpPr/>
          <p:nvPr/>
        </p:nvSpPr>
        <p:spPr>
          <a:xfrm>
            <a:off x="138075" y="2743411"/>
            <a:ext cx="3175000" cy="987877"/>
          </a:xfrm>
          <a:prstGeom prst="roundRect">
            <a:avLst/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前提条件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</a:p>
          <a:p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の仕様上クラス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A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では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上り通信時のみ下り通信が可能</a:t>
            </a:r>
          </a:p>
        </p:txBody>
      </p:sp>
    </p:spTree>
    <p:extLst>
      <p:ext uri="{BB962C8B-B14F-4D97-AF65-F5344CB8AC3E}">
        <p14:creationId xmlns:p14="http://schemas.microsoft.com/office/powerpoint/2010/main" val="37113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4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代表者の入れ替え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提案手法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4205" y="773004"/>
            <a:ext cx="8452800" cy="629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バッテリ残量平準化のため，代表者の入替方式に関する検討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20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</a:t>
            </a:r>
            <a:r>
              <a:rPr lang="ja-JP" altLang="en-US" sz="20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は消費電力を算出し，余裕のあるセンサを次の代表者に決定</a:t>
            </a:r>
            <a:br>
              <a:rPr lang="en-US" altLang="ja-JP" sz="2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endParaRPr lang="ja-JP" altLang="en-US" sz="2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CA29497E-B142-4180-AEFF-C3319BE19157}"/>
              </a:ext>
            </a:extLst>
          </p:cNvPr>
          <p:cNvSpPr/>
          <p:nvPr/>
        </p:nvSpPr>
        <p:spPr>
          <a:xfrm>
            <a:off x="3302288" y="5678445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4CE7C516-1708-4974-8FC2-9EC34FB162D6}"/>
              </a:ext>
            </a:extLst>
          </p:cNvPr>
          <p:cNvSpPr/>
          <p:nvPr/>
        </p:nvSpPr>
        <p:spPr>
          <a:xfrm>
            <a:off x="3302288" y="4580397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350D8B93-61AE-4DE2-AFD5-0040F5A5C5A9}"/>
              </a:ext>
            </a:extLst>
          </p:cNvPr>
          <p:cNvSpPr/>
          <p:nvPr/>
        </p:nvSpPr>
        <p:spPr>
          <a:xfrm>
            <a:off x="5336555" y="4577660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FA1F5466-FCC3-45C5-810B-4E06E9762CAB}"/>
              </a:ext>
            </a:extLst>
          </p:cNvPr>
          <p:cNvSpPr/>
          <p:nvPr/>
        </p:nvSpPr>
        <p:spPr>
          <a:xfrm>
            <a:off x="5336555" y="5678445"/>
            <a:ext cx="505159" cy="503241"/>
          </a:xfrm>
          <a:prstGeom prst="ellipse">
            <a:avLst/>
          </a:prstGeom>
          <a:solidFill>
            <a:srgbClr val="F89D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F3CCBD9A-3B35-4792-ADCF-2C1B7AE790D3}"/>
              </a:ext>
            </a:extLst>
          </p:cNvPr>
          <p:cNvSpPr/>
          <p:nvPr/>
        </p:nvSpPr>
        <p:spPr>
          <a:xfrm>
            <a:off x="4319421" y="5080901"/>
            <a:ext cx="505159" cy="50324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73F6903E-76A6-4979-A4E0-E04BFCF77B9C}"/>
              </a:ext>
            </a:extLst>
          </p:cNvPr>
          <p:cNvSpPr/>
          <p:nvPr/>
        </p:nvSpPr>
        <p:spPr>
          <a:xfrm>
            <a:off x="4319420" y="3623552"/>
            <a:ext cx="505159" cy="50324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FA33C995-FD81-4B32-9AF9-23B9BE0A34C9}"/>
              </a:ext>
            </a:extLst>
          </p:cNvPr>
          <p:cNvCxnSpPr>
            <a:cxnSpLocks/>
            <a:stCxn id="14" idx="6"/>
            <a:endCxn id="17" idx="1"/>
          </p:cNvCxnSpPr>
          <p:nvPr/>
        </p:nvCxnSpPr>
        <p:spPr>
          <a:xfrm>
            <a:off x="3807447" y="4832018"/>
            <a:ext cx="585953" cy="3225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FF241905-B81E-43FF-8231-E40A82EC554E}"/>
              </a:ext>
            </a:extLst>
          </p:cNvPr>
          <p:cNvCxnSpPr>
            <a:cxnSpLocks/>
            <a:endCxn id="17" idx="3"/>
          </p:cNvCxnSpPr>
          <p:nvPr/>
        </p:nvCxnSpPr>
        <p:spPr>
          <a:xfrm flipV="1">
            <a:off x="3733468" y="5510444"/>
            <a:ext cx="659932" cy="24170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C2C70373-F19E-4899-930D-80F09BE0A6C3}"/>
              </a:ext>
            </a:extLst>
          </p:cNvPr>
          <p:cNvCxnSpPr>
            <a:cxnSpLocks/>
            <a:stCxn id="15" idx="2"/>
            <a:endCxn id="17" idx="7"/>
          </p:cNvCxnSpPr>
          <p:nvPr/>
        </p:nvCxnSpPr>
        <p:spPr>
          <a:xfrm flipH="1">
            <a:off x="4750601" y="4829281"/>
            <a:ext cx="585954" cy="325318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9B4B78BC-CBF7-4E13-BCBB-E55AEF18B592}"/>
              </a:ext>
            </a:extLst>
          </p:cNvPr>
          <p:cNvCxnSpPr>
            <a:cxnSpLocks/>
            <a:stCxn id="16" idx="1"/>
            <a:endCxn id="17" idx="5"/>
          </p:cNvCxnSpPr>
          <p:nvPr/>
        </p:nvCxnSpPr>
        <p:spPr>
          <a:xfrm flipH="1" flipV="1">
            <a:off x="4750601" y="5510444"/>
            <a:ext cx="659933" cy="241699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3860390-1535-458E-A167-8663B32E29F4}"/>
              </a:ext>
            </a:extLst>
          </p:cNvPr>
          <p:cNvSpPr txBox="1"/>
          <p:nvPr/>
        </p:nvSpPr>
        <p:spPr>
          <a:xfrm>
            <a:off x="0" y="1811252"/>
            <a:ext cx="6172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54D053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ゲートウェイ</a:t>
            </a:r>
            <a:endParaRPr kumimoji="1" lang="en-US" altLang="ja-JP" sz="1400" b="1" dirty="0">
              <a:solidFill>
                <a:srgbClr val="54D053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 </a:t>
            </a:r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グループメンバー（</a:t>
            </a:r>
            <a:r>
              <a:rPr kumimoji="1" lang="en-US" altLang="ja-JP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GM: Group Member</a:t>
            </a:r>
            <a:r>
              <a:rPr kumimoji="1" lang="ja-JP" altLang="en-US" sz="14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  <a:br>
              <a:rPr kumimoji="1" lang="en-US" altLang="ja-JP" sz="14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400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■ 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グループリーダー（</a:t>
            </a:r>
            <a:r>
              <a:rPr kumimoji="1" lang="en-US" altLang="ja-JP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GL: Group Leader</a:t>
            </a:r>
            <a:r>
              <a:rPr kumimoji="1" lang="ja-JP" altLang="en-US" sz="1400" b="1" dirty="0">
                <a:solidFill>
                  <a:srgbClr val="765898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  <a:endParaRPr kumimoji="1" lang="en-US" altLang="ja-JP" sz="1400" b="1" dirty="0">
              <a:solidFill>
                <a:srgbClr val="00B0F0"/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  <a:p>
            <a:r>
              <a:rPr kumimoji="1" lang="ja-JP" altLang="en-US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→ </a:t>
            </a:r>
            <a:r>
              <a:rPr kumimoji="1" lang="en-US" altLang="ja-JP" sz="1400" b="1" dirty="0">
                <a:solidFill>
                  <a:srgbClr val="00206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</a:p>
        </p:txBody>
      </p:sp>
      <p:sp>
        <p:nvSpPr>
          <p:cNvPr id="33" name="吹き出し: 角を丸めた四角形 32">
            <a:extLst>
              <a:ext uri="{FF2B5EF4-FFF2-40B4-BE49-F238E27FC236}">
                <a16:creationId xmlns:a16="http://schemas.microsoft.com/office/drawing/2014/main" id="{E4CEF4C6-851D-4F6C-B4A1-446A5EE67DBF}"/>
              </a:ext>
            </a:extLst>
          </p:cNvPr>
          <p:cNvSpPr/>
          <p:nvPr/>
        </p:nvSpPr>
        <p:spPr>
          <a:xfrm>
            <a:off x="635634" y="4519114"/>
            <a:ext cx="2161495" cy="609460"/>
          </a:xfrm>
          <a:prstGeom prst="wedgeRoundRectCallout">
            <a:avLst>
              <a:gd name="adj1" fmla="val 71374"/>
              <a:gd name="adj2" fmla="val 157457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通信回数を含め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センサデータを送信</a:t>
            </a:r>
          </a:p>
        </p:txBody>
      </p:sp>
      <p:sp>
        <p:nvSpPr>
          <p:cNvPr id="34" name="吹き出し: 角を丸めた四角形 33">
            <a:extLst>
              <a:ext uri="{FF2B5EF4-FFF2-40B4-BE49-F238E27FC236}">
                <a16:creationId xmlns:a16="http://schemas.microsoft.com/office/drawing/2014/main" id="{E5E5DE08-5DF7-4F41-A8A6-92D90981FAB8}"/>
              </a:ext>
            </a:extLst>
          </p:cNvPr>
          <p:cNvSpPr/>
          <p:nvPr/>
        </p:nvSpPr>
        <p:spPr>
          <a:xfrm>
            <a:off x="5276850" y="3147460"/>
            <a:ext cx="2988125" cy="934112"/>
          </a:xfrm>
          <a:prstGeom prst="wedgeRoundRectCallout">
            <a:avLst>
              <a:gd name="adj1" fmla="val -71182"/>
              <a:gd name="adj2" fmla="val 155105"/>
              <a:gd name="adj3" fmla="val 16667"/>
            </a:avLst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sz="1600" b="1" dirty="0">
                <a:solidFill>
                  <a:srgbClr val="FF000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各通信での消費電力をもとに</a:t>
            </a:r>
            <a:br>
              <a:rPr kumimoji="1" lang="en-US" altLang="ja-JP" sz="1600" b="1" dirty="0">
                <a:solidFill>
                  <a:srgbClr val="FF0000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バッテリ残量に余裕のある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センサを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GL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に決定</a:t>
            </a: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39B3E0F0-EFE1-4B36-B77B-E3EDFB5124FB}"/>
              </a:ext>
            </a:extLst>
          </p:cNvPr>
          <p:cNvCxnSpPr>
            <a:cxnSpLocks/>
          </p:cNvCxnSpPr>
          <p:nvPr/>
        </p:nvCxnSpPr>
        <p:spPr>
          <a:xfrm rot="10800000">
            <a:off x="3807447" y="4845057"/>
            <a:ext cx="585953" cy="3225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E16226D4-79C9-4CD4-96B1-834B12584B29}"/>
              </a:ext>
            </a:extLst>
          </p:cNvPr>
          <p:cNvCxnSpPr>
            <a:cxnSpLocks/>
          </p:cNvCxnSpPr>
          <p:nvPr/>
        </p:nvCxnSpPr>
        <p:spPr>
          <a:xfrm rot="10800000" flipV="1">
            <a:off x="3742782" y="5507329"/>
            <a:ext cx="659932" cy="24170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C70C580-9833-4C01-BC60-F9B32AE7CC0B}"/>
              </a:ext>
            </a:extLst>
          </p:cNvPr>
          <p:cNvCxnSpPr>
            <a:cxnSpLocks/>
          </p:cNvCxnSpPr>
          <p:nvPr/>
        </p:nvCxnSpPr>
        <p:spPr>
          <a:xfrm rot="10800000" flipH="1">
            <a:off x="4750600" y="4829281"/>
            <a:ext cx="585954" cy="325318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3196963-FFF8-44C3-8158-D0BE42B59B3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745447" y="5500601"/>
            <a:ext cx="659933" cy="241699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四角形: 角を丸くする 39">
            <a:extLst>
              <a:ext uri="{FF2B5EF4-FFF2-40B4-BE49-F238E27FC236}">
                <a16:creationId xmlns:a16="http://schemas.microsoft.com/office/drawing/2014/main" id="{5AACE7F6-0143-4772-9549-F2507888C12F}"/>
              </a:ext>
            </a:extLst>
          </p:cNvPr>
          <p:cNvSpPr/>
          <p:nvPr/>
        </p:nvSpPr>
        <p:spPr>
          <a:xfrm>
            <a:off x="138075" y="2887295"/>
            <a:ext cx="2988126" cy="871905"/>
          </a:xfrm>
          <a:prstGeom prst="roundRect">
            <a:avLst/>
          </a:prstGeom>
          <a:noFill/>
          <a:ln w="19050">
            <a:solidFill>
              <a:srgbClr val="7658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前提条件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</a:p>
          <a:p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センサは，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・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での</a:t>
            </a:r>
            <a:b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通信回数を保持している</a:t>
            </a:r>
            <a:endParaRPr kumimoji="1" lang="en-US" altLang="ja-JP" sz="16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200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9D22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9D22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9D22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9D22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65898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LoRaWAN</a:t>
            </a:r>
            <a:r>
              <a:rPr kumimoji="1" lang="ja-JP" altLang="en-US" dirty="0"/>
              <a:t>の消費電力実測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実験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45600" y="936527"/>
            <a:ext cx="8452800" cy="1546323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ja-JP" altLang="en-US" sz="2400" b="1" dirty="0">
                <a:solidFill>
                  <a:srgbClr val="FF0000"/>
                </a:solidFill>
              </a:rPr>
              <a:t>①　異種無線によるグループ化の適用可能性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/>
              <a:t>≒　消費電力の観点で提案手法が有効であるか</a:t>
            </a:r>
            <a:endParaRPr lang="en-US" altLang="ja-JP" sz="2400" dirty="0"/>
          </a:p>
          <a:p>
            <a:pPr>
              <a:lnSpc>
                <a:spcPct val="150000"/>
              </a:lnSpc>
            </a:pPr>
            <a:r>
              <a:rPr lang="ja-JP" altLang="en-US" sz="2400" b="1" dirty="0">
                <a:solidFill>
                  <a:srgbClr val="FF0000"/>
                </a:solidFill>
              </a:rPr>
              <a:t>②</a:t>
            </a:r>
            <a:r>
              <a:rPr lang="ja-JP" altLang="en-US" sz="2400" dirty="0"/>
              <a:t>　</a:t>
            </a:r>
            <a:r>
              <a:rPr lang="ja-JP" altLang="en-US" sz="2400" b="1" dirty="0">
                <a:solidFill>
                  <a:srgbClr val="FF0000"/>
                </a:solidFill>
              </a:rPr>
              <a:t>代表者の入れ替え</a:t>
            </a:r>
            <a:br>
              <a:rPr lang="en-US" altLang="ja-JP" sz="2400" b="1" dirty="0">
                <a:solidFill>
                  <a:srgbClr val="FF0000"/>
                </a:solidFill>
              </a:rPr>
            </a:br>
            <a:r>
              <a:rPr lang="ja-JP" altLang="en-US" sz="2400" dirty="0"/>
              <a:t>⇒　有効性の検証（今後検討）</a:t>
            </a:r>
            <a:br>
              <a:rPr lang="en-US" altLang="ja-JP" sz="2400" dirty="0"/>
            </a:br>
            <a:endParaRPr lang="en-US" altLang="ja-JP" sz="2400" dirty="0"/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6E8B18CE-3338-4AB7-A96D-4DF49FF0225C}"/>
              </a:ext>
            </a:extLst>
          </p:cNvPr>
          <p:cNvSpPr/>
          <p:nvPr/>
        </p:nvSpPr>
        <p:spPr>
          <a:xfrm>
            <a:off x="4257675" y="3575050"/>
            <a:ext cx="628650" cy="552450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3">
            <a:extLst>
              <a:ext uri="{FF2B5EF4-FFF2-40B4-BE49-F238E27FC236}">
                <a16:creationId xmlns:a16="http://schemas.microsoft.com/office/drawing/2014/main" id="{F14B791F-8D71-4C85-A0CE-DD3E4BA5E6DB}"/>
              </a:ext>
            </a:extLst>
          </p:cNvPr>
          <p:cNvSpPr txBox="1">
            <a:spLocks/>
          </p:cNvSpPr>
          <p:nvPr/>
        </p:nvSpPr>
        <p:spPr>
          <a:xfrm>
            <a:off x="459900" y="4127500"/>
            <a:ext cx="8452800" cy="204797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3810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Arial" panose="020B0604020202020204" pitchFamily="34" charset="0"/>
              <a:buNone/>
              <a:defRPr kumimoji="1" sz="3000" kern="12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 Medium"/>
              </a:defRPr>
            </a:lvl1pPr>
            <a:lvl2pPr marL="49530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None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sz="2800" b="1" dirty="0">
                <a:solidFill>
                  <a:srgbClr val="FF0000"/>
                </a:solidFill>
              </a:rPr>
              <a:t>BLE</a:t>
            </a:r>
            <a:r>
              <a:rPr lang="ja-JP" altLang="en-US" sz="2800" b="1" dirty="0">
                <a:solidFill>
                  <a:srgbClr val="FF0000"/>
                </a:solidFill>
              </a:rPr>
              <a:t>，</a:t>
            </a:r>
            <a:r>
              <a:rPr lang="en-US" altLang="ja-JP" sz="2800" b="1" dirty="0">
                <a:solidFill>
                  <a:srgbClr val="FF0000"/>
                </a:solidFill>
              </a:rPr>
              <a:t>LoRaWAN</a:t>
            </a:r>
            <a:r>
              <a:rPr lang="ja-JP" altLang="en-US" sz="2800" b="1" dirty="0">
                <a:solidFill>
                  <a:srgbClr val="FF0000"/>
                </a:solidFill>
              </a:rPr>
              <a:t>における消費電力の参考値が必要</a:t>
            </a:r>
            <a:endParaRPr lang="en-US" altLang="ja-JP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60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LoRaWAN</a:t>
            </a:r>
            <a:r>
              <a:rPr kumimoji="1" lang="ja-JP" altLang="en-US" dirty="0"/>
              <a:t>の消費電力実測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実験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プレースホルダー 3">
                <a:extLst>
                  <a:ext uri="{FF2B5EF4-FFF2-40B4-BE49-F238E27FC236}">
                    <a16:creationId xmlns:a16="http://schemas.microsoft.com/office/drawing/2014/main" id="{8D1086D9-23C2-4D03-BEDE-4A0340DAF320}"/>
                  </a:ext>
                </a:extLst>
              </p:cNvPr>
              <p:cNvSpPr>
                <a:spLocks noGrp="1"/>
              </p:cNvSpPr>
              <p:nvPr>
                <p:ph type="body" idx="2"/>
              </p:nvPr>
            </p:nvSpPr>
            <p:spPr>
              <a:xfrm>
                <a:off x="246275" y="952303"/>
                <a:ext cx="8452800" cy="3206947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ja-JP" altLang="en-US" sz="2000" b="1" dirty="0">
                    <a:solidFill>
                      <a:srgbClr val="FF0000"/>
                    </a:solidFill>
                  </a:rPr>
                  <a:t>異種無線によるグループ化の適用点の評価</a:t>
                </a:r>
                <a:endParaRPr lang="en-US" altLang="ja-JP" sz="2000" b="1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ja-JP" altLang="en-US" sz="2000" b="1" dirty="0"/>
                  <a:t>モデル式（既存方式 </a:t>
                </a:r>
                <a:r>
                  <a:rPr lang="en-US" altLang="ja-JP" sz="2000" b="1" dirty="0"/>
                  <a:t>/ </a:t>
                </a:r>
                <a:r>
                  <a:rPr lang="ja-JP" altLang="en-US" sz="2000" b="1" dirty="0"/>
                  <a:t>提案手法）</a:t>
                </a:r>
                <a:endParaRPr lang="en-US" altLang="ja-JP" sz="2000" b="1" dirty="0"/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𝑙𝑜𝑟𝑎𝑤𝑎𝑛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𝑑𝑟</m:t>
                        </m:r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(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≥2)</m:t>
                    </m:r>
                  </m:oMath>
                </a14:m>
                <a:endParaRPr lang="en-US" altLang="ja-JP" sz="2000" dirty="0"/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𝑔𝑟𝑜𝑢𝑝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a:rPr lang="en-US" altLang="ja-JP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𝑑𝑟</m:t>
                        </m:r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𝑠𝑐𝑎𝑛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−1)</m:t>
                    </m:r>
                    <m:sSub>
                      <m:sSubPr>
                        <m:ctrlP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𝑎𝑑𝑣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ja-JP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ja-JP" sz="2000" i="1">
                        <a:latin typeface="Cambria Math" panose="02040503050406030204" pitchFamily="18" charset="0"/>
                      </a:rPr>
                      <m:t>≥2)</m:t>
                    </m:r>
                  </m:oMath>
                </a14:m>
                <a:endParaRPr lang="en-US" altLang="ja-JP" sz="2000" dirty="0"/>
              </a:p>
              <a:p>
                <a:pPr>
                  <a:lnSpc>
                    <a:spcPct val="150000"/>
                  </a:lnSpc>
                </a:pPr>
                <a:r>
                  <a:rPr lang="ja-JP" altLang="en-US" sz="2000" b="1" dirty="0"/>
                  <a:t>グループ化アルゴリズムの適用点を示す関係式</a:t>
                </a:r>
                <a:endParaRPr lang="en-US" altLang="ja-JP" sz="2000" b="1" dirty="0"/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n-US" altLang="ja-JP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𝒍𝒐𝒓𝒂𝒘𝒂𝒏</m:t>
                        </m:r>
                      </m:sub>
                    </m:sSub>
                    <m:r>
                      <a:rPr lang="en-US" altLang="ja-JP" sz="2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ja-JP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n-US" altLang="ja-JP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𝒈𝒓𝒐𝒖𝒑</m:t>
                        </m:r>
                      </m:sub>
                    </m:sSub>
                  </m:oMath>
                </a14:m>
                <a:endParaRPr lang="en-US" altLang="ja-JP" sz="2000" b="1" dirty="0"/>
              </a:p>
            </p:txBody>
          </p:sp>
        </mc:Choice>
        <mc:Fallback xmlns="">
          <p:sp>
            <p:nvSpPr>
              <p:cNvPr id="4" name="テキスト プレースホルダー 3">
                <a:extLst>
                  <a:ext uri="{FF2B5EF4-FFF2-40B4-BE49-F238E27FC236}">
                    <a16:creationId xmlns:a16="http://schemas.microsoft.com/office/drawing/2014/main" id="{8D1086D9-23C2-4D03-BEDE-4A0340DAF3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2"/>
              </p:nvPr>
            </p:nvSpPr>
            <p:spPr>
              <a:xfrm>
                <a:off x="246275" y="952303"/>
                <a:ext cx="8452800" cy="3206947"/>
              </a:xfrm>
              <a:blipFill>
                <a:blip r:embed="rId2"/>
                <a:stretch>
                  <a:fillRect l="-100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 6">
                <a:extLst>
                  <a:ext uri="{FF2B5EF4-FFF2-40B4-BE49-F238E27FC236}">
                    <a16:creationId xmlns:a16="http://schemas.microsoft.com/office/drawing/2014/main" id="{CF860612-2991-451C-9F7A-1D09000F639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002525" y="4146550"/>
              <a:ext cx="4940300" cy="1333852"/>
            </p:xfrm>
            <a:graphic>
              <a:graphicData uri="http://schemas.openxmlformats.org/drawingml/2006/table">
                <a:tbl>
                  <a:tblPr>
                    <a:tableStyleId>{616DA210-FB5B-4158-B5E0-FEB733F419BA}</a:tableStyleId>
                  </a:tblPr>
                  <a:tblGrid>
                    <a:gridCol w="774700">
                      <a:extLst>
                        <a:ext uri="{9D8B030D-6E8A-4147-A177-3AD203B41FA5}">
                          <a16:colId xmlns:a16="http://schemas.microsoft.com/office/drawing/2014/main" val="889868336"/>
                        </a:ext>
                      </a:extLst>
                    </a:gridCol>
                    <a:gridCol w="4165600">
                      <a:extLst>
                        <a:ext uri="{9D8B030D-6E8A-4147-A177-3AD203B41FA5}">
                          <a16:colId xmlns:a16="http://schemas.microsoft.com/office/drawing/2014/main" val="2958477265"/>
                        </a:ext>
                      </a:extLst>
                    </a:gridCol>
                  </a:tblGrid>
                  <a:tr h="33346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ja-JP" sz="140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ja-JP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altLang="ja-JP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𝑑𝑟</m:t>
                                    </m:r>
                                    <m:r>
                                      <a:rPr lang="en-US" altLang="ja-JP" sz="1400" i="1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LoRaWAN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（</a:t>
                          </a:r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DR2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）での</a:t>
                          </a:r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1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送信あたりの消費電力量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13682233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𝑠𝑐𝑎𝑛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BLE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受信側の消費電力量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18849302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altLang="ja-JP" sz="1400" b="0" i="1" smtClean="0">
                                        <a:solidFill>
                                          <a:schemeClr val="bg2">
                                            <a:lumMod val="50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𝑎𝑑𝑣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BLE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送信側の消費電力量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5310688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altLang="ja-JP" sz="1400" i="1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ja-JP" altLang="en-US" sz="1400" b="0" i="0" u="none" strike="noStrike" kern="1200" baseline="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  <a:cs typeface="+mn-cs"/>
                            </a:rPr>
                            <a:t>グループのノード台数</a:t>
                          </a:r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8457337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 6">
                <a:extLst>
                  <a:ext uri="{FF2B5EF4-FFF2-40B4-BE49-F238E27FC236}">
                    <a16:creationId xmlns:a16="http://schemas.microsoft.com/office/drawing/2014/main" id="{CF860612-2991-451C-9F7A-1D09000F639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002525" y="4146550"/>
              <a:ext cx="4940300" cy="1333852"/>
            </p:xfrm>
            <a:graphic>
              <a:graphicData uri="http://schemas.openxmlformats.org/drawingml/2006/table">
                <a:tbl>
                  <a:tblPr>
                    <a:tableStyleId>{616DA210-FB5B-4158-B5E0-FEB733F419BA}</a:tableStyleId>
                  </a:tblPr>
                  <a:tblGrid>
                    <a:gridCol w="774700">
                      <a:extLst>
                        <a:ext uri="{9D8B030D-6E8A-4147-A177-3AD203B41FA5}">
                          <a16:colId xmlns:a16="http://schemas.microsoft.com/office/drawing/2014/main" val="889868336"/>
                        </a:ext>
                      </a:extLst>
                    </a:gridCol>
                    <a:gridCol w="4165600">
                      <a:extLst>
                        <a:ext uri="{9D8B030D-6E8A-4147-A177-3AD203B41FA5}">
                          <a16:colId xmlns:a16="http://schemas.microsoft.com/office/drawing/2014/main" val="2958477265"/>
                        </a:ext>
                      </a:extLst>
                    </a:gridCol>
                  </a:tblGrid>
                  <a:tr h="333463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3"/>
                          <a:stretch>
                            <a:fillRect l="-787" t="-3636" r="-540157" b="-30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LoRaWAN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（</a:t>
                          </a:r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DR2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）での</a:t>
                          </a:r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1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送信あたりの消費電力量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13682233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3"/>
                          <a:stretch>
                            <a:fillRect l="-787" t="-103636" r="-540157" b="-20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BLE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受信側の消費電力量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18849302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3"/>
                          <a:stretch>
                            <a:fillRect l="-787" t="-203636" r="-540157" b="-10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en-US" altLang="ja-JP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BLE</a:t>
                          </a:r>
                          <a:r>
                            <a:rPr kumimoji="1" lang="ja-JP" altLang="en-US" sz="140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</a:rPr>
                            <a:t>送信側の消費電力量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55310688"/>
                      </a:ext>
                    </a:extLst>
                  </a:tr>
                  <a:tr h="333463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>
                          <a:blip r:embed="rId3"/>
                          <a:stretch>
                            <a:fillRect l="-787" t="-303636" r="-540157" b="-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kumimoji="1" lang="ja-JP" altLang="en-US" sz="1400" b="0" i="0" u="none" strike="noStrike" kern="1200" baseline="0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Ricty Diminished" panose="020B0509020203020207" pitchFamily="49" charset="-128"/>
                              <a:ea typeface="Ricty Diminished" panose="020B0509020203020207" pitchFamily="49" charset="-128"/>
                              <a:cs typeface="+mn-cs"/>
                            </a:rPr>
                            <a:t>グループのノード台数</a:t>
                          </a:r>
                          <a:endParaRPr kumimoji="1" lang="ja-JP" altLang="en-US" sz="1400" dirty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Ricty Diminished" panose="020B0509020203020207" pitchFamily="49" charset="-128"/>
                            <a:ea typeface="Ricty Diminished" panose="020B0509020203020207" pitchFamily="49" charset="-128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8457337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2680311-7C8D-474E-80A2-6E8FAED2014A}"/>
              </a:ext>
            </a:extLst>
          </p:cNvPr>
          <p:cNvSpPr txBox="1"/>
          <p:nvPr/>
        </p:nvSpPr>
        <p:spPr>
          <a:xfrm>
            <a:off x="3175000" y="5510622"/>
            <a:ext cx="279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モデル式のパラメーター</a:t>
            </a:r>
          </a:p>
        </p:txBody>
      </p:sp>
    </p:spTree>
    <p:extLst>
      <p:ext uri="{BB962C8B-B14F-4D97-AF65-F5344CB8AC3E}">
        <p14:creationId xmlns:p14="http://schemas.microsoft.com/office/powerpoint/2010/main" val="295545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LoRaWAN</a:t>
            </a:r>
            <a:r>
              <a:rPr kumimoji="1" lang="ja-JP" altLang="en-US" dirty="0"/>
              <a:t>の消費電力実測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実験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4"/>
            <a:ext cx="6097375" cy="152898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/>
              <a:t>実験概要</a:t>
            </a:r>
            <a:endParaRPr lang="en-US" altLang="ja-JP" sz="2000" b="1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大学⇔自宅，</a:t>
            </a:r>
            <a:r>
              <a:rPr lang="en-US" altLang="ja-JP" sz="2000" dirty="0"/>
              <a:t>3.5km</a:t>
            </a:r>
            <a:r>
              <a:rPr lang="ja-JP" altLang="en-US" sz="2000" dirty="0"/>
              <a:t>の場所にデバイスを配置</a:t>
            </a:r>
            <a:endParaRPr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2000" dirty="0"/>
              <a:t>1</a:t>
            </a:r>
            <a:r>
              <a:rPr lang="ja-JP" altLang="en-US" sz="2000" dirty="0"/>
              <a:t>試行：固定長のデータを</a:t>
            </a:r>
            <a:r>
              <a:rPr lang="en-US" altLang="ja-JP" sz="2000" dirty="0"/>
              <a:t>30</a:t>
            </a:r>
            <a:r>
              <a:rPr lang="ja-JP" altLang="en-US" sz="2000" dirty="0"/>
              <a:t>秒間送り続ける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 </a:t>
            </a:r>
            <a:r>
              <a:rPr lang="en-US" altLang="ja-JP" sz="2000" dirty="0"/>
              <a:t>12</a:t>
            </a:r>
            <a:r>
              <a:rPr lang="ja-JP" altLang="en-US" sz="2000" dirty="0"/>
              <a:t>試行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endParaRPr lang="en-US" altLang="ja-JP" sz="2000" b="1" dirty="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18F62E34-0328-441A-A9F6-C6B850840C2E}"/>
              </a:ext>
            </a:extLst>
          </p:cNvPr>
          <p:cNvGrpSpPr/>
          <p:nvPr/>
        </p:nvGrpSpPr>
        <p:grpSpPr>
          <a:xfrm>
            <a:off x="6605375" y="793750"/>
            <a:ext cx="1789326" cy="2635250"/>
            <a:chOff x="6030249" y="1187450"/>
            <a:chExt cx="2668826" cy="3702482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83A5EB35-86D1-455C-BCA8-BA629C2533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1992"/>
            <a:stretch/>
          </p:blipFill>
          <p:spPr>
            <a:xfrm>
              <a:off x="6030249" y="1187450"/>
              <a:ext cx="2668826" cy="337185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23C1A63A-3F65-4D4E-A3D0-CFA6B3259066}"/>
                </a:ext>
              </a:extLst>
            </p:cNvPr>
            <p:cNvSpPr txBox="1"/>
            <p:nvPr/>
          </p:nvSpPr>
          <p:spPr>
            <a:xfrm>
              <a:off x="6643937" y="4582155"/>
              <a:ext cx="14414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4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実験環境</a:t>
              </a:r>
            </a:p>
          </p:txBody>
        </p:sp>
      </p:grpSp>
      <p:pic>
        <p:nvPicPr>
          <p:cNvPr id="10" name="図 9">
            <a:extLst>
              <a:ext uri="{FF2B5EF4-FFF2-40B4-BE49-F238E27FC236}">
                <a16:creationId xmlns:a16="http://schemas.microsoft.com/office/drawing/2014/main" id="{F3D9DC6D-3DE1-45EE-A822-13D637E74C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53" t="13658"/>
          <a:stretch/>
        </p:blipFill>
        <p:spPr>
          <a:xfrm>
            <a:off x="6701565" y="3536949"/>
            <a:ext cx="1596945" cy="2097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6795A10-971C-4427-AD86-BD84AD535B06}"/>
              </a:ext>
            </a:extLst>
          </p:cNvPr>
          <p:cNvSpPr txBox="1"/>
          <p:nvPr/>
        </p:nvSpPr>
        <p:spPr>
          <a:xfrm>
            <a:off x="6963499" y="5634501"/>
            <a:ext cx="10730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実験の様子</a:t>
            </a:r>
          </a:p>
        </p:txBody>
      </p:sp>
      <p:graphicFrame>
        <p:nvGraphicFramePr>
          <p:cNvPr id="12" name="表 6">
            <a:extLst>
              <a:ext uri="{FF2B5EF4-FFF2-40B4-BE49-F238E27FC236}">
                <a16:creationId xmlns:a16="http://schemas.microsoft.com/office/drawing/2014/main" id="{37CCC5A2-DE0E-431E-BAD9-FCAB180DB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744686"/>
              </p:ext>
            </p:extLst>
          </p:nvPr>
        </p:nvGraphicFramePr>
        <p:xfrm>
          <a:off x="1643276" y="3213618"/>
          <a:ext cx="2928724" cy="9144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268324">
                  <a:extLst>
                    <a:ext uri="{9D8B030D-6E8A-4147-A177-3AD203B41FA5}">
                      <a16:colId xmlns:a16="http://schemas.microsoft.com/office/drawing/2014/main" val="889868336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2958477265"/>
                    </a:ext>
                  </a:extLst>
                </a:gridCol>
              </a:tblGrid>
              <a:tr h="27930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GW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とセンサの距離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3.5km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82233"/>
                  </a:ext>
                </a:extLst>
              </a:tr>
              <a:tr h="302325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データレート（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2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84930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拡散率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10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10688"/>
                  </a:ext>
                </a:extLst>
              </a:tr>
            </a:tbl>
          </a:graphicData>
        </a:graphic>
      </p:graphicFrame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AF9A905-534F-4B92-BF64-4E0C63124260}"/>
              </a:ext>
            </a:extLst>
          </p:cNvPr>
          <p:cNvSpPr txBox="1"/>
          <p:nvPr/>
        </p:nvSpPr>
        <p:spPr>
          <a:xfrm>
            <a:off x="1968672" y="4222347"/>
            <a:ext cx="215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の設定値</a:t>
            </a:r>
          </a:p>
        </p:txBody>
      </p:sp>
      <p:graphicFrame>
        <p:nvGraphicFramePr>
          <p:cNvPr id="14" name="表 6">
            <a:extLst>
              <a:ext uri="{FF2B5EF4-FFF2-40B4-BE49-F238E27FC236}">
                <a16:creationId xmlns:a16="http://schemas.microsoft.com/office/drawing/2014/main" id="{76F16B9F-A3EE-4AF2-BE18-4C0127082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384149"/>
              </p:ext>
            </p:extLst>
          </p:nvPr>
        </p:nvGraphicFramePr>
        <p:xfrm>
          <a:off x="500150" y="4686496"/>
          <a:ext cx="5214975" cy="12192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706474">
                  <a:extLst>
                    <a:ext uri="{9D8B030D-6E8A-4147-A177-3AD203B41FA5}">
                      <a16:colId xmlns:a16="http://schemas.microsoft.com/office/drawing/2014/main" val="3573386551"/>
                    </a:ext>
                  </a:extLst>
                </a:gridCol>
                <a:gridCol w="2508501">
                  <a:extLst>
                    <a:ext uri="{9D8B030D-6E8A-4147-A177-3AD203B41FA5}">
                      <a16:colId xmlns:a16="http://schemas.microsoft.com/office/drawing/2014/main" val="889868336"/>
                    </a:ext>
                  </a:extLst>
                </a:gridCol>
              </a:tblGrid>
              <a:tr h="279300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シングルボードコンピューター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Arduino Uno R3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82233"/>
                  </a:ext>
                </a:extLst>
              </a:tr>
              <a:tr h="302325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モジュール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 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Shield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 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for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 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Arduino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84930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ゲートウェイ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SW-GW01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10688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マルチメータ（電力計測）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Kotomi Premium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43348"/>
                  </a:ext>
                </a:extLst>
              </a:tr>
            </a:tbl>
          </a:graphicData>
        </a:graphic>
      </p:graphicFrame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6BFB2A5-EE62-4D3E-964C-4EFAB10959E1}"/>
              </a:ext>
            </a:extLst>
          </p:cNvPr>
          <p:cNvSpPr txBox="1"/>
          <p:nvPr/>
        </p:nvSpPr>
        <p:spPr>
          <a:xfrm>
            <a:off x="2028138" y="6000025"/>
            <a:ext cx="215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実験機材</a:t>
            </a:r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84BD065D-D69C-4CC1-8AD3-2BE83FCE63E7}"/>
              </a:ext>
            </a:extLst>
          </p:cNvPr>
          <p:cNvSpPr/>
          <p:nvPr/>
        </p:nvSpPr>
        <p:spPr>
          <a:xfrm>
            <a:off x="6605375" y="2872836"/>
            <a:ext cx="209625" cy="219061"/>
          </a:xfrm>
          <a:prstGeom prst="ellipse">
            <a:avLst/>
          </a:prstGeom>
          <a:solidFill>
            <a:srgbClr val="7658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F0DD53C6-DA12-4104-AB7B-E3DAB71DC2F7}"/>
              </a:ext>
            </a:extLst>
          </p:cNvPr>
          <p:cNvSpPr/>
          <p:nvPr/>
        </p:nvSpPr>
        <p:spPr>
          <a:xfrm>
            <a:off x="7878438" y="1471310"/>
            <a:ext cx="209625" cy="219061"/>
          </a:xfrm>
          <a:prstGeom prst="ellipse">
            <a:avLst/>
          </a:prstGeom>
          <a:solidFill>
            <a:srgbClr val="54D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69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9D2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LoRaWAN</a:t>
            </a:r>
            <a:r>
              <a:rPr kumimoji="1" lang="ja-JP" altLang="en-US" dirty="0"/>
              <a:t>の消費電力実測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実験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14128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/>
              <a:t>実験結果</a:t>
            </a:r>
            <a:endParaRPr lang="en-US" altLang="ja-JP" sz="2000" b="1" dirty="0">
              <a:solidFill>
                <a:srgbClr val="F89D22"/>
              </a:solidFill>
            </a:endParaRP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89D22"/>
                </a:solidFill>
              </a:rPr>
              <a:t>「起動からネットワーク参加」</a:t>
            </a:r>
            <a:r>
              <a:rPr lang="ja-JP" altLang="en-US" sz="2000" dirty="0"/>
              <a:t>・</a:t>
            </a:r>
            <a:r>
              <a:rPr lang="ja-JP" altLang="en-US" sz="2000" b="1" dirty="0">
                <a:solidFill>
                  <a:srgbClr val="F89D22"/>
                </a:solidFill>
              </a:rPr>
              <a:t>「データ送信」</a:t>
            </a:r>
            <a:r>
              <a:rPr lang="ja-JP" altLang="en-US" sz="2000" dirty="0"/>
              <a:t>・</a:t>
            </a:r>
            <a:r>
              <a:rPr lang="ja-JP" altLang="en-US" sz="2000" b="1" dirty="0">
                <a:solidFill>
                  <a:srgbClr val="F89D22"/>
                </a:solidFill>
              </a:rPr>
              <a:t>「スリープ」</a:t>
            </a:r>
            <a:br>
              <a:rPr lang="en-US" altLang="ja-JP" sz="2000" b="1" dirty="0">
                <a:solidFill>
                  <a:srgbClr val="F89D22"/>
                </a:solidFill>
              </a:rPr>
            </a:br>
            <a:r>
              <a:rPr lang="ja-JP" altLang="en-US" sz="2000" dirty="0"/>
              <a:t>イベントごとに単位時間</a:t>
            </a:r>
            <a:r>
              <a:rPr lang="en-US" altLang="ja-JP" sz="2000" dirty="0"/>
              <a:t>(s)</a:t>
            </a:r>
            <a:r>
              <a:rPr lang="ja-JP" altLang="en-US" sz="2000" dirty="0"/>
              <a:t>あたりの平均消費電力を抽出</a:t>
            </a:r>
            <a:endParaRPr lang="en-US" altLang="ja-JP" sz="2000" dirty="0"/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CE7984B6-69BE-4B31-9780-B4504E19B06B}"/>
              </a:ext>
            </a:extLst>
          </p:cNvPr>
          <p:cNvGrpSpPr/>
          <p:nvPr/>
        </p:nvGrpSpPr>
        <p:grpSpPr>
          <a:xfrm>
            <a:off x="1426575" y="2758840"/>
            <a:ext cx="6015038" cy="3679056"/>
            <a:chOff x="1426575" y="2365140"/>
            <a:chExt cx="6015038" cy="3679056"/>
          </a:xfrm>
        </p:grpSpPr>
        <p:pic>
          <p:nvPicPr>
            <p:cNvPr id="9" name="図 8" descr="黒い背景と白い文字&#10;&#10;自動的に生成された説明">
              <a:extLst>
                <a:ext uri="{FF2B5EF4-FFF2-40B4-BE49-F238E27FC236}">
                  <a16:creationId xmlns:a16="http://schemas.microsoft.com/office/drawing/2014/main" id="{AA095AC7-24C2-4CF8-B49F-A1BE8D2C2B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2387" y="2365140"/>
              <a:ext cx="5739226" cy="3311759"/>
            </a:xfrm>
            <a:prstGeom prst="rect">
              <a:avLst/>
            </a:prstGeom>
          </p:spPr>
        </p:pic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493F65F7-1D1D-4C55-86DC-8A207934455A}"/>
                </a:ext>
              </a:extLst>
            </p:cNvPr>
            <p:cNvSpPr txBox="1"/>
            <p:nvPr/>
          </p:nvSpPr>
          <p:spPr>
            <a:xfrm>
              <a:off x="1426575" y="5767197"/>
              <a:ext cx="5943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2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消費電力測定における各イベント（縦軸：消費電流（</a:t>
              </a:r>
              <a:r>
                <a:rPr kumimoji="1" lang="en-US" altLang="ja-JP" sz="12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mA</a:t>
              </a:r>
              <a:r>
                <a:rPr kumimoji="1" lang="ja-JP" altLang="en-US" sz="12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），横軸：時間（</a:t>
              </a:r>
              <a:r>
                <a:rPr kumimoji="1" lang="en-US" altLang="ja-JP" sz="12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s</a:t>
              </a:r>
              <a:r>
                <a:rPr kumimoji="1" lang="ja-JP" altLang="en-US" sz="1200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））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581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LoRaWAN</a:t>
            </a:r>
            <a:r>
              <a:rPr kumimoji="1" lang="ja-JP" altLang="en-US" dirty="0"/>
              <a:t>の消費電力実測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実験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6292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/>
              <a:t>実験結果</a:t>
            </a:r>
          </a:p>
        </p:txBody>
      </p:sp>
      <p:graphicFrame>
        <p:nvGraphicFramePr>
          <p:cNvPr id="12" name="表 6">
            <a:extLst>
              <a:ext uri="{FF2B5EF4-FFF2-40B4-BE49-F238E27FC236}">
                <a16:creationId xmlns:a16="http://schemas.microsoft.com/office/drawing/2014/main" id="{8A0B328E-7EE1-4B40-9E1C-2D3B3FDA1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994133"/>
              </p:ext>
            </p:extLst>
          </p:nvPr>
        </p:nvGraphicFramePr>
        <p:xfrm>
          <a:off x="296738" y="1983556"/>
          <a:ext cx="8351874" cy="16764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026845">
                  <a:extLst>
                    <a:ext uri="{9D8B030D-6E8A-4147-A177-3AD203B41FA5}">
                      <a16:colId xmlns:a16="http://schemas.microsoft.com/office/drawing/2014/main" val="889868336"/>
                    </a:ext>
                  </a:extLst>
                </a:gridCol>
                <a:gridCol w="1291217">
                  <a:extLst>
                    <a:ext uri="{9D8B030D-6E8A-4147-A177-3AD203B41FA5}">
                      <a16:colId xmlns:a16="http://schemas.microsoft.com/office/drawing/2014/main" val="2958477265"/>
                    </a:ext>
                  </a:extLst>
                </a:gridCol>
                <a:gridCol w="1225255">
                  <a:extLst>
                    <a:ext uri="{9D8B030D-6E8A-4147-A177-3AD203B41FA5}">
                      <a16:colId xmlns:a16="http://schemas.microsoft.com/office/drawing/2014/main" val="2427793307"/>
                    </a:ext>
                  </a:extLst>
                </a:gridCol>
                <a:gridCol w="1808557">
                  <a:extLst>
                    <a:ext uri="{9D8B030D-6E8A-4147-A177-3AD203B41FA5}">
                      <a16:colId xmlns:a16="http://schemas.microsoft.com/office/drawing/2014/main" val="23190865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イベント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時間（</a:t>
                      </a:r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</a:t>
                      </a:r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電流（</a:t>
                      </a:r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mA</a:t>
                      </a:r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消費電力（</a:t>
                      </a:r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mW</a:t>
                      </a:r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82233"/>
                  </a:ext>
                </a:extLst>
              </a:tr>
              <a:tr h="30232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起動→ネットワーク参加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7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20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120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84930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起動→ネットワーク参加→データ送信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11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21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105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10688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スリープ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任意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3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15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39585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データ送信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4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29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145</a:t>
                      </a:r>
                      <a:endParaRPr kumimoji="1" lang="ja-JP" altLang="en-US" sz="16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871082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0132468-38A4-4A03-A1BC-81A06E44BFAE}"/>
              </a:ext>
            </a:extLst>
          </p:cNvPr>
          <p:cNvSpPr txBox="1"/>
          <p:nvPr/>
        </p:nvSpPr>
        <p:spPr>
          <a:xfrm>
            <a:off x="2590112" y="3727812"/>
            <a:ext cx="3963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消費電力実測結果（電圧は</a:t>
            </a:r>
            <a:r>
              <a:rPr kumimoji="1" lang="en-US" altLang="ja-JP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5V</a:t>
            </a:r>
            <a:r>
              <a:rPr kumimoji="1" lang="ja-JP" altLang="en-US" sz="16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54790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WSN</a:t>
            </a:r>
            <a:r>
              <a:rPr lang="ja-JP" altLang="en-US" dirty="0"/>
              <a:t>（</a:t>
            </a:r>
            <a:r>
              <a:rPr lang="en-US" altLang="ja-JP" dirty="0"/>
              <a:t>Wireless</a:t>
            </a:r>
            <a:r>
              <a:rPr lang="ja-JP" altLang="en-US" dirty="0"/>
              <a:t> </a:t>
            </a:r>
            <a:r>
              <a:rPr lang="en-US" altLang="ja-JP" dirty="0"/>
              <a:t>Sensor</a:t>
            </a:r>
            <a:r>
              <a:rPr lang="ja-JP" altLang="en-US" dirty="0"/>
              <a:t> </a:t>
            </a:r>
            <a:r>
              <a:rPr lang="en-US" altLang="ja-JP" dirty="0"/>
              <a:t>Network</a:t>
            </a:r>
            <a:r>
              <a:rPr lang="ja-JP" altLang="en-US" dirty="0"/>
              <a:t>）とは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sz="2000" b="1" dirty="0">
                <a:solidFill>
                  <a:srgbClr val="F89D22"/>
                </a:solidFill>
              </a:rPr>
              <a:t>IoT</a:t>
            </a:r>
            <a:r>
              <a:rPr lang="ja-JP" altLang="en-US" sz="2000" dirty="0"/>
              <a:t>（バッテリ駆動のセンサ）</a:t>
            </a:r>
            <a:r>
              <a:rPr kumimoji="1" lang="ja-JP" altLang="en-US" sz="2000" dirty="0"/>
              <a:t>におけるネットワーク技術</a:t>
            </a:r>
            <a:endParaRPr kumimoji="1"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「</a:t>
            </a:r>
            <a:r>
              <a:rPr kumimoji="1" lang="ja-JP" altLang="en-US" sz="2000" dirty="0"/>
              <a:t>利用用途</a:t>
            </a:r>
            <a:r>
              <a:rPr lang="ja-JP" altLang="en-US" sz="2000" dirty="0"/>
              <a:t>」ごと</a:t>
            </a:r>
            <a:r>
              <a:rPr kumimoji="1" lang="ja-JP" altLang="en-US" sz="2000" dirty="0"/>
              <a:t>に様々な規格が用意されている</a:t>
            </a:r>
            <a:endParaRPr kumimoji="1" lang="en-US" altLang="ja-JP" sz="2000" dirty="0"/>
          </a:p>
          <a:p>
            <a:pPr marL="8382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遠くに多くのデータ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を送信したい　⇒　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LTE</a:t>
            </a:r>
          </a:p>
          <a:p>
            <a:pPr marL="8382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b="1" dirty="0">
                <a:solidFill>
                  <a:srgbClr val="F89D22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近くに少ないデータ</a:t>
            </a:r>
            <a:r>
              <a:rPr kumimoji="1" lang="ja-JP" altLang="en-US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を送信したい　⇒　</a:t>
            </a:r>
            <a:r>
              <a:rPr kumimoji="1" lang="en-US" altLang="ja-JP" sz="20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endParaRPr kumimoji="1" lang="ja-JP" altLang="en-US" sz="20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3CA645A1-C2E0-415B-873A-AC6C437C7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038569"/>
              </p:ext>
            </p:extLst>
          </p:nvPr>
        </p:nvGraphicFramePr>
        <p:xfrm>
          <a:off x="977154" y="3078080"/>
          <a:ext cx="7189692" cy="2514600"/>
        </p:xfrm>
        <a:graphic>
          <a:graphicData uri="http://schemas.openxmlformats.org/drawingml/2006/table">
            <a:tbl>
              <a:tblPr/>
              <a:tblGrid>
                <a:gridCol w="2396564">
                  <a:extLst>
                    <a:ext uri="{9D8B030D-6E8A-4147-A177-3AD203B41FA5}">
                      <a16:colId xmlns:a16="http://schemas.microsoft.com/office/drawing/2014/main" val="3935326951"/>
                    </a:ext>
                  </a:extLst>
                </a:gridCol>
                <a:gridCol w="2396564">
                  <a:extLst>
                    <a:ext uri="{9D8B030D-6E8A-4147-A177-3AD203B41FA5}">
                      <a16:colId xmlns:a16="http://schemas.microsoft.com/office/drawing/2014/main" val="1260593768"/>
                    </a:ext>
                  </a:extLst>
                </a:gridCol>
                <a:gridCol w="2396564">
                  <a:extLst>
                    <a:ext uri="{9D8B030D-6E8A-4147-A177-3AD203B41FA5}">
                      <a16:colId xmlns:a16="http://schemas.microsoft.com/office/drawing/2014/main" val="170672646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fontAlgn="t"/>
                      <a:r>
                        <a:rPr lang="ja-JP" altLang="en-US" sz="20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 </a:t>
                      </a: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短距離</a:t>
                      </a:r>
                      <a:endParaRPr lang="ja-JP" alt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長距離</a:t>
                      </a:r>
                      <a:endParaRPr lang="ja-JP" altLang="en-US" sz="20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820026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広帯域</a:t>
                      </a:r>
                      <a:endParaRPr lang="ja-JP" alt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Wi-Fi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LTE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3G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WiMAX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2363105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狭帯域</a:t>
                      </a:r>
                      <a:endParaRPr lang="ja-JP" altLang="en-US" sz="20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BLE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NB-IoT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SIGFOX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1278563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DAF783A-A038-4F25-83D3-58F24111C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2175" y="23479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68871F9-D282-4EC8-939F-395487FDAC42}"/>
              </a:ext>
            </a:extLst>
          </p:cNvPr>
          <p:cNvSpPr/>
          <p:nvPr/>
        </p:nvSpPr>
        <p:spPr>
          <a:xfrm>
            <a:off x="0" y="5912005"/>
            <a:ext cx="91440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ja-JP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lang="ja-JP" altLang="en-US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補足</a:t>
            </a:r>
            <a:r>
              <a:rPr lang="en-US" altLang="ja-JP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  <a:br>
              <a:rPr lang="en-US" altLang="ja-JP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広帯域：送信データ量が大きい</a:t>
            </a:r>
            <a:br>
              <a:rPr lang="en-US" altLang="ja-JP" sz="10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0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狭帯域：送信データ量が小さい</a:t>
            </a:r>
            <a:endParaRPr lang="ja-JP" altLang="en-US" sz="10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9972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グループ化の適用点について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考察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プレースホルダー 3">
                <a:extLst>
                  <a:ext uri="{FF2B5EF4-FFF2-40B4-BE49-F238E27FC236}">
                    <a16:creationId xmlns:a16="http://schemas.microsoft.com/office/drawing/2014/main" id="{8D1086D9-23C2-4D03-BEDE-4A0340DAF320}"/>
                  </a:ext>
                </a:extLst>
              </p:cNvPr>
              <p:cNvSpPr>
                <a:spLocks noGrp="1"/>
              </p:cNvSpPr>
              <p:nvPr>
                <p:ph type="body" idx="2"/>
              </p:nvPr>
            </p:nvSpPr>
            <p:spPr>
              <a:xfrm>
                <a:off x="246275" y="952303"/>
                <a:ext cx="8452800" cy="629201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ja-JP" altLang="en-US" sz="2000" b="1" dirty="0">
                    <a:solidFill>
                      <a:srgbClr val="FF0000"/>
                    </a:solidFill>
                  </a:rPr>
                  <a:t>グループ化アルゴリズムの適用点の評価</a:t>
                </a:r>
                <a:endParaRPr lang="en-US" altLang="ja-JP" sz="2000" b="1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ja-JP" altLang="en-US" sz="2000" b="1" dirty="0">
                    <a:solidFill>
                      <a:srgbClr val="F89D22"/>
                    </a:solidFill>
                  </a:rPr>
                  <a:t>モデル式に代入 （</a:t>
                </a:r>
                <a:r>
                  <a:rPr lang="en-US" altLang="ja-JP" sz="2000" b="1" dirty="0">
                    <a:solidFill>
                      <a:srgbClr val="F89D22"/>
                    </a:solidFill>
                  </a:rPr>
                  <a:t>N = 2</a:t>
                </a:r>
                <a:r>
                  <a:rPr lang="ja-JP" altLang="en-US" sz="2000" b="1" dirty="0">
                    <a:solidFill>
                      <a:srgbClr val="F89D22"/>
                    </a:solidFill>
                  </a:rPr>
                  <a:t>）</a:t>
                </a:r>
                <a:endParaRPr lang="en-US" altLang="ja-JP" sz="2000" b="1" dirty="0">
                  <a:solidFill>
                    <a:srgbClr val="F89D22"/>
                  </a:solidFill>
                </a:endParaRPr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𝑙𝑜𝑟𝑎𝑤𝑎𝑛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𝑑𝑟</m:t>
                        </m:r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=1160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𝑚𝑊</m:t>
                    </m:r>
                  </m:oMath>
                </a14:m>
                <a:endParaRPr lang="en-US" altLang="ja-JP" sz="2000" b="1" dirty="0"/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𝑔𝑟𝑜𝑢𝑝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    =</m:t>
                    </m:r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𝑑𝑟</m:t>
                        </m:r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𝑠𝑐𝑎𝑛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sSub>
                      <m:sSub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𝑎𝑑𝑣</m:t>
                        </m:r>
                      </m:sub>
                    </m:sSub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=580.477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𝑚𝑊</m:t>
                    </m:r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ja-JP" sz="2000" b="1" dirty="0"/>
              </a:p>
              <a:p>
                <a:pPr marL="3810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𝑙𝑜𝑟𝑎𝑤𝑎𝑛</m:t>
                        </m:r>
                      </m:sub>
                    </m:sSub>
                    <m:r>
                      <a:rPr lang="en-US" altLang="ja-JP" sz="2000" b="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20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ja-JP" sz="20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𝑔𝑟𝑜𝑢𝑝</m:t>
                        </m:r>
                      </m:sub>
                    </m:sSub>
                  </m:oMath>
                </a14:m>
                <a:r>
                  <a:rPr lang="en-US" altLang="ja-JP" sz="2000" b="1" dirty="0"/>
                  <a:t> </a:t>
                </a:r>
                <a:r>
                  <a:rPr lang="ja-JP" altLang="en-US" sz="2000" dirty="0">
                    <a:solidFill>
                      <a:srgbClr val="FF0000"/>
                    </a:solidFill>
                  </a:rPr>
                  <a:t>を満たし</a:t>
                </a:r>
                <a:br>
                  <a:rPr lang="en-US" altLang="ja-JP" sz="2000" dirty="0">
                    <a:solidFill>
                      <a:srgbClr val="FF0000"/>
                    </a:solidFill>
                  </a:rPr>
                </a:br>
                <a:r>
                  <a:rPr lang="ja-JP" altLang="en-US" sz="2000" dirty="0">
                    <a:solidFill>
                      <a:srgbClr val="FF0000"/>
                    </a:solidFill>
                  </a:rPr>
                  <a:t>１台あたり，</a:t>
                </a:r>
                <a:r>
                  <a:rPr lang="en-US" altLang="ja-JP" sz="2000" dirty="0">
                    <a:solidFill>
                      <a:srgbClr val="FF0000"/>
                    </a:solidFill>
                  </a:rPr>
                  <a:t>580mW</a:t>
                </a:r>
                <a:r>
                  <a:rPr lang="ja-JP" altLang="en-US" sz="2000" dirty="0">
                    <a:solidFill>
                      <a:srgbClr val="FF0000"/>
                    </a:solidFill>
                  </a:rPr>
                  <a:t>の削減可能性</a:t>
                </a:r>
                <a:endParaRPr lang="en-US" altLang="ja-JP" sz="20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" name="テキスト プレースホルダー 3">
                <a:extLst>
                  <a:ext uri="{FF2B5EF4-FFF2-40B4-BE49-F238E27FC236}">
                    <a16:creationId xmlns:a16="http://schemas.microsoft.com/office/drawing/2014/main" id="{8D1086D9-23C2-4D03-BEDE-4A0340DAF3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2"/>
              </p:nvPr>
            </p:nvSpPr>
            <p:spPr>
              <a:xfrm>
                <a:off x="246275" y="952303"/>
                <a:ext cx="8452800" cy="629201"/>
              </a:xfrm>
              <a:blipFill>
                <a:blip r:embed="rId2"/>
                <a:stretch>
                  <a:fillRect l="-1009" b="-37961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表 6">
            <a:extLst>
              <a:ext uri="{FF2B5EF4-FFF2-40B4-BE49-F238E27FC236}">
                <a16:creationId xmlns:a16="http://schemas.microsoft.com/office/drawing/2014/main" id="{8A0B328E-7EE1-4B40-9E1C-2D3B3FDA1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039619"/>
              </p:ext>
            </p:extLst>
          </p:nvPr>
        </p:nvGraphicFramePr>
        <p:xfrm>
          <a:off x="909365" y="4616167"/>
          <a:ext cx="7126619" cy="1524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026845">
                  <a:extLst>
                    <a:ext uri="{9D8B030D-6E8A-4147-A177-3AD203B41FA5}">
                      <a16:colId xmlns:a16="http://schemas.microsoft.com/office/drawing/2014/main" val="889868336"/>
                    </a:ext>
                  </a:extLst>
                </a:gridCol>
                <a:gridCol w="1291217">
                  <a:extLst>
                    <a:ext uri="{9D8B030D-6E8A-4147-A177-3AD203B41FA5}">
                      <a16:colId xmlns:a16="http://schemas.microsoft.com/office/drawing/2014/main" val="2958477265"/>
                    </a:ext>
                  </a:extLst>
                </a:gridCol>
                <a:gridCol w="1808557">
                  <a:extLst>
                    <a:ext uri="{9D8B030D-6E8A-4147-A177-3AD203B41FA5}">
                      <a16:colId xmlns:a16="http://schemas.microsoft.com/office/drawing/2014/main" val="23190865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イベント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時間（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消費電力（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mW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82233"/>
                  </a:ext>
                </a:extLst>
              </a:tr>
              <a:tr h="30232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起動→ネットワーク参加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7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120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84930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起動→ネットワーク参加→データ送信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11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105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10688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スリープ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任意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15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39585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データ送信</a:t>
                      </a:r>
                    </a:p>
                  </a:txBody>
                  <a:tcPr>
                    <a:solidFill>
                      <a:srgbClr val="F89D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4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145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71082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0132468-38A4-4A03-A1BC-81A06E44BFAE}"/>
              </a:ext>
            </a:extLst>
          </p:cNvPr>
          <p:cNvSpPr txBox="1"/>
          <p:nvPr/>
        </p:nvSpPr>
        <p:spPr>
          <a:xfrm>
            <a:off x="2469462" y="6156397"/>
            <a:ext cx="4205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LoRaWAN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消費電力実測結果</a:t>
            </a:r>
          </a:p>
        </p:txBody>
      </p:sp>
      <p:graphicFrame>
        <p:nvGraphicFramePr>
          <p:cNvPr id="8" name="表 6">
            <a:extLst>
              <a:ext uri="{FF2B5EF4-FFF2-40B4-BE49-F238E27FC236}">
                <a16:creationId xmlns:a16="http://schemas.microsoft.com/office/drawing/2014/main" id="{72898CDD-9F6B-4E55-BDAC-D502B66676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689957"/>
              </p:ext>
            </p:extLst>
          </p:nvPr>
        </p:nvGraphicFramePr>
        <p:xfrm>
          <a:off x="5638224" y="3101783"/>
          <a:ext cx="2397760" cy="9144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90880">
                  <a:extLst>
                    <a:ext uri="{9D8B030D-6E8A-4147-A177-3AD203B41FA5}">
                      <a16:colId xmlns:a16="http://schemas.microsoft.com/office/drawing/2014/main" val="889868336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295847726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種類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消費電力（</a:t>
                      </a:r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mW</a:t>
                      </a:r>
                      <a:r>
                        <a:rPr kumimoji="1" lang="ja-JP" altLang="en-US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82233"/>
                  </a:ext>
                </a:extLst>
              </a:tr>
              <a:tr h="30232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PD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0.423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849302"/>
                  </a:ext>
                </a:extLst>
              </a:tr>
              <a:tr h="2793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CD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0.054</a:t>
                      </a:r>
                      <a:endParaRPr kumimoji="1" lang="ja-JP" altLang="en-US" sz="1400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>
                    <a:solidFill>
                      <a:srgbClr val="F89D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310688"/>
                  </a:ext>
                </a:extLst>
              </a:tr>
            </a:tbl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4B5D6EF-4B04-4015-A003-0823A01464C2}"/>
              </a:ext>
            </a:extLst>
          </p:cNvPr>
          <p:cNvSpPr txBox="1"/>
          <p:nvPr/>
        </p:nvSpPr>
        <p:spPr>
          <a:xfrm>
            <a:off x="4734566" y="4068454"/>
            <a:ext cx="4205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BLE</a:t>
            </a:r>
            <a:r>
              <a:rPr kumimoji="1" lang="ja-JP" altLang="en-US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消費電力参考値 </a:t>
            </a:r>
            <a:r>
              <a:rPr kumimoji="1" lang="en-US" altLang="ja-JP" sz="1400" dirty="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[3]</a:t>
            </a:r>
            <a:endParaRPr kumimoji="1" lang="ja-JP" altLang="en-US" sz="1400" dirty="0">
              <a:solidFill>
                <a:schemeClr val="bg2">
                  <a:lumMod val="50000"/>
                </a:schemeClr>
              </a:solidFill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0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卒業研究での成果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貢献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198794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/>
              <a:t>新たな方式を提案</a:t>
            </a:r>
            <a:endParaRPr lang="en-US" altLang="ja-JP" sz="2000" b="1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①　</a:t>
            </a:r>
            <a:r>
              <a:rPr lang="ja-JP" altLang="en-US" sz="2000" b="1" dirty="0">
                <a:solidFill>
                  <a:srgbClr val="FF0000"/>
                </a:solidFill>
              </a:rPr>
              <a:t>消費電力削減         </a:t>
            </a:r>
            <a:r>
              <a:rPr lang="ja-JP" altLang="en-US" sz="2000" b="1" dirty="0"/>
              <a:t>⇒</a:t>
            </a:r>
            <a:r>
              <a:rPr lang="ja-JP" altLang="en-US" sz="2000" b="1" dirty="0">
                <a:solidFill>
                  <a:srgbClr val="FF0000"/>
                </a:solidFill>
              </a:rPr>
              <a:t> </a:t>
            </a:r>
            <a:r>
              <a:rPr lang="ja-JP" altLang="en-US" sz="2000" dirty="0"/>
              <a:t>異種無線の導入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②　</a:t>
            </a:r>
            <a:r>
              <a:rPr lang="ja-JP" altLang="en-US" sz="2000" b="1" dirty="0">
                <a:solidFill>
                  <a:srgbClr val="FF0000"/>
                </a:solidFill>
              </a:rPr>
              <a:t>グループの決定   　　</a:t>
            </a:r>
            <a:r>
              <a:rPr lang="ja-JP" altLang="en-US" sz="2000" b="1" dirty="0"/>
              <a:t>⇒</a:t>
            </a:r>
            <a:r>
              <a:rPr lang="ja-JP" altLang="en-US" sz="2000" b="1" dirty="0">
                <a:solidFill>
                  <a:srgbClr val="FF0000"/>
                </a:solidFill>
              </a:rPr>
              <a:t> </a:t>
            </a:r>
            <a:r>
              <a:rPr lang="ja-JP" altLang="en-US" sz="2000" dirty="0"/>
              <a:t>ノード起動時のグループ構成プロトコル</a:t>
            </a:r>
            <a:endParaRPr lang="en-US" altLang="ja-JP" sz="2000" b="1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③　</a:t>
            </a:r>
            <a:r>
              <a:rPr lang="ja-JP" altLang="en-US" sz="2000" b="1" dirty="0">
                <a:solidFill>
                  <a:srgbClr val="FF0000"/>
                </a:solidFill>
              </a:rPr>
              <a:t>バッテリ残量平準化　 </a:t>
            </a:r>
            <a:r>
              <a:rPr lang="ja-JP" altLang="en-US" sz="2000" b="1" dirty="0"/>
              <a:t>⇒</a:t>
            </a:r>
            <a:r>
              <a:rPr lang="ja-JP" altLang="en-US" sz="2000" b="1" dirty="0">
                <a:solidFill>
                  <a:srgbClr val="FF0000"/>
                </a:solidFill>
              </a:rPr>
              <a:t> </a:t>
            </a:r>
            <a:r>
              <a:rPr lang="ja-JP" altLang="en-US" sz="2000" dirty="0"/>
              <a:t>代表者の入替方式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実験による評価の実施</a:t>
            </a:r>
            <a:endParaRPr lang="en-US" altLang="ja-JP" sz="2000" b="1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④　</a:t>
            </a:r>
            <a:r>
              <a:rPr lang="ja-JP" altLang="en-US" sz="2000" b="1" dirty="0">
                <a:solidFill>
                  <a:srgbClr val="FF0000"/>
                </a:solidFill>
              </a:rPr>
              <a:t>グループ化の有効性   </a:t>
            </a:r>
            <a:r>
              <a:rPr lang="ja-JP" altLang="en-US" sz="2000" b="1" dirty="0"/>
              <a:t>⇒ </a:t>
            </a:r>
            <a:r>
              <a:rPr lang="ja-JP" altLang="en-US" sz="2000" dirty="0"/>
              <a:t>消費電力の実測による評価</a:t>
            </a:r>
            <a:endParaRPr lang="en-US" altLang="ja-JP" sz="2000" dirty="0"/>
          </a:p>
        </p:txBody>
      </p:sp>
      <p:sp>
        <p:nvSpPr>
          <p:cNvPr id="5" name="矢印: 下 4">
            <a:extLst>
              <a:ext uri="{FF2B5EF4-FFF2-40B4-BE49-F238E27FC236}">
                <a16:creationId xmlns:a16="http://schemas.microsoft.com/office/drawing/2014/main" id="{D849D06E-D884-449A-BDE7-CF576BACBD45}"/>
              </a:ext>
            </a:extLst>
          </p:cNvPr>
          <p:cNvSpPr/>
          <p:nvPr/>
        </p:nvSpPr>
        <p:spPr>
          <a:xfrm>
            <a:off x="4257675" y="3981253"/>
            <a:ext cx="628650" cy="552450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プレースホルダー 3">
            <a:extLst>
              <a:ext uri="{FF2B5EF4-FFF2-40B4-BE49-F238E27FC236}">
                <a16:creationId xmlns:a16="http://schemas.microsoft.com/office/drawing/2014/main" id="{644E7F88-AE8C-4D7B-A43B-C9F566DC18E4}"/>
              </a:ext>
            </a:extLst>
          </p:cNvPr>
          <p:cNvSpPr txBox="1">
            <a:spLocks/>
          </p:cNvSpPr>
          <p:nvPr/>
        </p:nvSpPr>
        <p:spPr>
          <a:xfrm>
            <a:off x="345600" y="4533703"/>
            <a:ext cx="8452800" cy="198794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810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Arial" panose="020B0604020202020204" pitchFamily="34" charset="0"/>
              <a:buNone/>
              <a:defRPr kumimoji="1" sz="3000" kern="12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 Medium"/>
              </a:defRPr>
            </a:lvl1pPr>
            <a:lvl2pPr marL="49530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None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000" b="1" dirty="0">
                <a:solidFill>
                  <a:srgbClr val="FF0000"/>
                </a:solidFill>
              </a:rPr>
              <a:t>消費電力効率化のため</a:t>
            </a:r>
            <a:br>
              <a:rPr lang="en-US" altLang="ja-JP" sz="2000" b="1" dirty="0">
                <a:solidFill>
                  <a:srgbClr val="FF0000"/>
                </a:solidFill>
              </a:rPr>
            </a:br>
            <a:r>
              <a:rPr lang="ja-JP" altLang="en-US" sz="2000" b="1" dirty="0">
                <a:solidFill>
                  <a:srgbClr val="FF0000"/>
                </a:solidFill>
              </a:rPr>
              <a:t>異種無線によるグループ化を用いた</a:t>
            </a:r>
            <a:br>
              <a:rPr lang="en-US" altLang="ja-JP" sz="2000" b="1" dirty="0">
                <a:solidFill>
                  <a:srgbClr val="FF0000"/>
                </a:solidFill>
              </a:rPr>
            </a:br>
            <a:r>
              <a:rPr lang="ja-JP" altLang="en-US" sz="2000" b="1" dirty="0">
                <a:solidFill>
                  <a:srgbClr val="FF0000"/>
                </a:solidFill>
              </a:rPr>
              <a:t>省電力な無線センサネットワークの</a:t>
            </a:r>
            <a:br>
              <a:rPr lang="en-US" altLang="ja-JP" sz="2000" b="1" dirty="0">
                <a:solidFill>
                  <a:srgbClr val="FF0000"/>
                </a:solidFill>
              </a:rPr>
            </a:br>
            <a:r>
              <a:rPr lang="ja-JP" altLang="en-US" sz="2000" b="1" dirty="0">
                <a:solidFill>
                  <a:srgbClr val="FF0000"/>
                </a:solidFill>
              </a:rPr>
              <a:t>システム実現可能性の示唆</a:t>
            </a:r>
            <a:endParaRPr lang="en-US" altLang="ja-JP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10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今後の課題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今後の課題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292754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ja-JP" altLang="en-US" sz="2000" b="1" dirty="0">
                <a:solidFill>
                  <a:srgbClr val="F89D22"/>
                </a:solidFill>
              </a:rPr>
              <a:t>前述した未解決の課題</a:t>
            </a:r>
            <a:endParaRPr lang="en-US" altLang="ja-JP" sz="2000" b="1" dirty="0">
              <a:solidFill>
                <a:srgbClr val="F89D22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/>
              <a:t>①</a:t>
            </a:r>
            <a:r>
              <a:rPr lang="ja-JP" altLang="en-US" sz="2000" b="1" dirty="0"/>
              <a:t>　</a:t>
            </a:r>
            <a:r>
              <a:rPr lang="ja-JP" altLang="en-US" sz="2000" dirty="0"/>
              <a:t>現実的にグループの規模はどのくらいか？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グループ化の</a:t>
            </a:r>
            <a:r>
              <a:rPr lang="ja-JP" altLang="en-US" sz="2000" b="1" dirty="0">
                <a:solidFill>
                  <a:srgbClr val="FF0000"/>
                </a:solidFill>
              </a:rPr>
              <a:t>性能限界</a:t>
            </a:r>
            <a:r>
              <a:rPr lang="ja-JP" altLang="en-US" sz="2000" dirty="0"/>
              <a:t>についての検討</a:t>
            </a:r>
            <a:br>
              <a:rPr lang="en-US" altLang="ja-JP" sz="2000" dirty="0"/>
            </a:b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②　通信タイミングを考慮しないと衝突しない？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dirty="0"/>
              <a:t>⇒　グループに割り当てる</a:t>
            </a:r>
            <a:r>
              <a:rPr lang="ja-JP" altLang="en-US" sz="2000" b="1" dirty="0">
                <a:solidFill>
                  <a:srgbClr val="FF0000"/>
                </a:solidFill>
              </a:rPr>
              <a:t>拡散率</a:t>
            </a:r>
            <a:r>
              <a:rPr lang="ja-JP" altLang="en-US" sz="2000" dirty="0"/>
              <a:t>や</a:t>
            </a:r>
            <a:r>
              <a:rPr lang="ja-JP" altLang="en-US" sz="2000" b="1" dirty="0">
                <a:solidFill>
                  <a:srgbClr val="FF0000"/>
                </a:solidFill>
              </a:rPr>
              <a:t>通信タイミング</a:t>
            </a:r>
            <a:r>
              <a:rPr lang="ja-JP" altLang="en-US" sz="2000" dirty="0"/>
              <a:t>の検討</a:t>
            </a:r>
            <a:endParaRPr lang="en-US" altLang="ja-JP" sz="2000" b="1" dirty="0"/>
          </a:p>
        </p:txBody>
      </p:sp>
      <p:sp>
        <p:nvSpPr>
          <p:cNvPr id="10" name="矢印: 下 9">
            <a:extLst>
              <a:ext uri="{FF2B5EF4-FFF2-40B4-BE49-F238E27FC236}">
                <a16:creationId xmlns:a16="http://schemas.microsoft.com/office/drawing/2014/main" id="{B7387430-EB2F-48C0-BDEC-741B51B65DB4}"/>
              </a:ext>
            </a:extLst>
          </p:cNvPr>
          <p:cNvSpPr/>
          <p:nvPr/>
        </p:nvSpPr>
        <p:spPr>
          <a:xfrm>
            <a:off x="4257675" y="4200328"/>
            <a:ext cx="628650" cy="552450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プレースホルダー 3">
            <a:extLst>
              <a:ext uri="{FF2B5EF4-FFF2-40B4-BE49-F238E27FC236}">
                <a16:creationId xmlns:a16="http://schemas.microsoft.com/office/drawing/2014/main" id="{8AC7B346-EC57-4DD4-A5C5-E685228B83F4}"/>
              </a:ext>
            </a:extLst>
          </p:cNvPr>
          <p:cNvSpPr txBox="1">
            <a:spLocks/>
          </p:cNvSpPr>
          <p:nvPr/>
        </p:nvSpPr>
        <p:spPr>
          <a:xfrm>
            <a:off x="345600" y="4797191"/>
            <a:ext cx="8452800" cy="134634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3810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Arial" panose="020B0604020202020204" pitchFamily="34" charset="0"/>
              <a:buNone/>
              <a:defRPr kumimoji="1" sz="3000" kern="12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 Medium"/>
              </a:defRPr>
            </a:lvl1pPr>
            <a:lvl2pPr marL="495300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None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400" b="1" dirty="0">
                <a:solidFill>
                  <a:srgbClr val="FF0000"/>
                </a:solidFill>
              </a:rPr>
              <a:t>スケーラビリティを考慮し</a:t>
            </a:r>
            <a:br>
              <a:rPr lang="en-US" altLang="ja-JP" sz="2400" b="1" dirty="0">
                <a:solidFill>
                  <a:srgbClr val="FF0000"/>
                </a:solidFill>
              </a:rPr>
            </a:br>
            <a:r>
              <a:rPr lang="en-US" altLang="ja-JP" sz="2400" b="1" dirty="0">
                <a:solidFill>
                  <a:srgbClr val="FF0000"/>
                </a:solidFill>
              </a:rPr>
              <a:t>ns-3[4]</a:t>
            </a:r>
            <a:r>
              <a:rPr lang="ja-JP" altLang="en-US" sz="2400" b="1" dirty="0">
                <a:solidFill>
                  <a:srgbClr val="FF0000"/>
                </a:solidFill>
              </a:rPr>
              <a:t> 上で実装し評価する</a:t>
            </a:r>
            <a:endParaRPr lang="en-US" altLang="ja-JP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1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今後のスケジュール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今後のスケジュール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5410397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lang="ja-JP" altLang="en-US" sz="2000" dirty="0"/>
          </a:p>
          <a:p>
            <a:pPr>
              <a:lnSpc>
                <a:spcPct val="150000"/>
              </a:lnSpc>
            </a:pPr>
            <a:endParaRPr lang="en-US" altLang="ja-JP" sz="2000" b="1" dirty="0"/>
          </a:p>
        </p:txBody>
      </p:sp>
      <p:graphicFrame>
        <p:nvGraphicFramePr>
          <p:cNvPr id="5" name="表 5">
            <a:extLst>
              <a:ext uri="{FF2B5EF4-FFF2-40B4-BE49-F238E27FC236}">
                <a16:creationId xmlns:a16="http://schemas.microsoft.com/office/drawing/2014/main" id="{FECFB86F-B9DD-4FF6-8B15-E4F5CDCBB7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242288"/>
              </p:ext>
            </p:extLst>
          </p:nvPr>
        </p:nvGraphicFramePr>
        <p:xfrm>
          <a:off x="349563" y="1708150"/>
          <a:ext cx="8097624" cy="3441700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2699208">
                  <a:extLst>
                    <a:ext uri="{9D8B030D-6E8A-4147-A177-3AD203B41FA5}">
                      <a16:colId xmlns:a16="http://schemas.microsoft.com/office/drawing/2014/main" val="482111169"/>
                    </a:ext>
                  </a:extLst>
                </a:gridCol>
                <a:gridCol w="940717">
                  <a:extLst>
                    <a:ext uri="{9D8B030D-6E8A-4147-A177-3AD203B41FA5}">
                      <a16:colId xmlns:a16="http://schemas.microsoft.com/office/drawing/2014/main" val="237697629"/>
                    </a:ext>
                  </a:extLst>
                </a:gridCol>
                <a:gridCol w="4457699">
                  <a:extLst>
                    <a:ext uri="{9D8B030D-6E8A-4147-A177-3AD203B41FA5}">
                      <a16:colId xmlns:a16="http://schemas.microsoft.com/office/drawing/2014/main" val="4247444629"/>
                    </a:ext>
                  </a:extLst>
                </a:gridCol>
              </a:tblGrid>
              <a:tr h="631267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期間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0814404"/>
                  </a:ext>
                </a:extLst>
              </a:tr>
              <a:tr h="1089583">
                <a:tc rowSpan="3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2020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3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情報処理学会　第</a:t>
                      </a:r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82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回全国大会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73967"/>
                  </a:ext>
                </a:extLst>
              </a:tr>
              <a:tr h="1089583"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6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マルチメディア，分散，強調とモバイル</a:t>
                      </a:r>
                      <a:b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</a:b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（</a:t>
                      </a:r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DICOMO2020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）シンポジウム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3988952"/>
                  </a:ext>
                </a:extLst>
              </a:tr>
              <a:tr h="631267"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7</a:t>
                      </a:r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課題研究発表</a:t>
                      </a:r>
                      <a:r>
                        <a:rPr kumimoji="1" lang="en-US" altLang="ja-JP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Ⅰ</a:t>
                      </a:r>
                      <a:endParaRPr kumimoji="1" lang="ja-JP" altLang="en-US" dirty="0">
                        <a:solidFill>
                          <a:schemeClr val="bg2">
                            <a:lumMod val="50000"/>
                          </a:schemeClr>
                        </a:solidFill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174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521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参考文献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sz="1800" dirty="0"/>
              <a:t>参考文献</a:t>
            </a:r>
            <a:endParaRPr kumimoji="1" lang="ja-JP" altLang="en-US" sz="18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58975" y="726967"/>
            <a:ext cx="8452800" cy="5410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1600" dirty="0"/>
              <a:t>[1] </a:t>
            </a:r>
            <a:r>
              <a:rPr lang="ja-JP" altLang="en-US" sz="1600" dirty="0"/>
              <a:t>手柴瑞基</a:t>
            </a:r>
            <a:r>
              <a:rPr lang="en-US" altLang="ja-JP" sz="1600" dirty="0"/>
              <a:t>, </a:t>
            </a:r>
            <a:r>
              <a:rPr lang="ja-JP" altLang="en-US" sz="1600" dirty="0"/>
              <a:t>湯素華</a:t>
            </a:r>
            <a:r>
              <a:rPr lang="en-US" altLang="ja-JP" sz="1600" dirty="0"/>
              <a:t>, </a:t>
            </a:r>
            <a:r>
              <a:rPr lang="ja-JP" altLang="en-US" sz="1600" dirty="0"/>
              <a:t>小花貞夫</a:t>
            </a:r>
            <a:r>
              <a:rPr lang="en-US" altLang="ja-JP" sz="1600" dirty="0"/>
              <a:t>: LoRaWAN </a:t>
            </a:r>
            <a:r>
              <a:rPr lang="ja-JP" altLang="en-US" sz="1600" dirty="0"/>
              <a:t>におけるネットワーク効率化のためのノードのグループ構成法と通信制御方式</a:t>
            </a:r>
            <a:r>
              <a:rPr lang="en-US" altLang="ja-JP" sz="1600" dirty="0"/>
              <a:t>, </a:t>
            </a:r>
            <a:r>
              <a:rPr lang="ja-JP" altLang="en-US" sz="1600" dirty="0"/>
              <a:t>情報処理</a:t>
            </a:r>
            <a:r>
              <a:rPr lang="en-US" altLang="ja-JP" sz="1600" dirty="0"/>
              <a:t>, Vol.2018-MBL-89, No.13, pp.1~8 (2018)</a:t>
            </a:r>
          </a:p>
          <a:p>
            <a:pPr>
              <a:lnSpc>
                <a:spcPct val="150000"/>
              </a:lnSpc>
            </a:pPr>
            <a:r>
              <a:rPr lang="en-US" altLang="ja-JP" sz="1600" dirty="0"/>
              <a:t>[2] </a:t>
            </a:r>
            <a:r>
              <a:rPr lang="ja-JP" altLang="en-US" sz="1600"/>
              <a:t>近藤</a:t>
            </a:r>
            <a:r>
              <a:rPr lang="ja-JP" altLang="en-US" sz="1600" dirty="0"/>
              <a:t>正章</a:t>
            </a:r>
            <a:r>
              <a:rPr lang="en-US" altLang="ja-JP" sz="1600" dirty="0"/>
              <a:t>, </a:t>
            </a:r>
            <a:r>
              <a:rPr lang="ja-JP" altLang="en-US" sz="1600" dirty="0"/>
              <a:t>中村宏</a:t>
            </a:r>
            <a:r>
              <a:rPr lang="en-US" altLang="ja-JP" sz="1600" dirty="0"/>
              <a:t>: LPWA</a:t>
            </a:r>
            <a:r>
              <a:rPr lang="ja-JP" altLang="en-US" sz="1600" dirty="0"/>
              <a:t>通信を利用する</a:t>
            </a:r>
            <a:r>
              <a:rPr lang="en-US" altLang="ja-JP" sz="1600" dirty="0"/>
              <a:t>IoT</a:t>
            </a:r>
            <a:r>
              <a:rPr lang="ja-JP" altLang="en-US" sz="1600" dirty="0"/>
              <a:t>プラットフォーム向けの電力効率を考慮したゲートウェイ配置手法の検討</a:t>
            </a:r>
            <a:r>
              <a:rPr lang="en-US" altLang="ja-JP" sz="1600" dirty="0"/>
              <a:t>, </a:t>
            </a:r>
            <a:r>
              <a:rPr lang="ja-JP" altLang="en-US" sz="1600" dirty="0"/>
              <a:t>情報処理</a:t>
            </a:r>
            <a:r>
              <a:rPr lang="en-US" altLang="ja-JP" sz="1600" dirty="0"/>
              <a:t>, Vol.2017, No.32, pp.46~53</a:t>
            </a:r>
            <a:r>
              <a:rPr lang="ja-JP" altLang="en-US" sz="1600" dirty="0"/>
              <a:t>（</a:t>
            </a:r>
            <a:r>
              <a:rPr lang="en-US" altLang="ja-JP" sz="1600" dirty="0"/>
              <a:t>2017</a:t>
            </a:r>
            <a:r>
              <a:rPr lang="ja-JP" altLang="en-US" sz="1600" dirty="0"/>
              <a:t>）</a:t>
            </a:r>
            <a:endParaRPr lang="en-US" altLang="ja-JP" sz="1600" dirty="0"/>
          </a:p>
          <a:p>
            <a:pPr>
              <a:lnSpc>
                <a:spcPct val="150000"/>
              </a:lnSpc>
            </a:pPr>
            <a:r>
              <a:rPr lang="en-US" altLang="ja-JP" sz="1600" dirty="0"/>
              <a:t>[3] Eduardo Garcia-Espinosa, Omar Longoria-Gandara, Ioseth Pegueros-Lepe, Arturo Veloz-Guerrero.: Power Consumption </a:t>
            </a:r>
            <a:r>
              <a:rPr lang="en-US" altLang="ja-JP" sz="1600"/>
              <a:t>Analysis of Bluetooth </a:t>
            </a:r>
            <a:r>
              <a:rPr lang="en-US" altLang="ja-JP" sz="1600" dirty="0"/>
              <a:t>Low Energy Commercial Products and Their Implications for IoT Applications, Electronics,Vol.7, No.12, p.386 (2018)</a:t>
            </a:r>
          </a:p>
          <a:p>
            <a:pPr>
              <a:lnSpc>
                <a:spcPct val="150000"/>
              </a:lnSpc>
            </a:pPr>
            <a:r>
              <a:rPr lang="en-US" altLang="ja-JP" sz="1600" dirty="0"/>
              <a:t>[4] LoRaWAN</a:t>
            </a:r>
            <a:r>
              <a:rPr lang="ja-JP" altLang="en-US" sz="1600" dirty="0"/>
              <a:t>端末番号の設定</a:t>
            </a:r>
            <a:r>
              <a:rPr lang="en-US" altLang="ja-JP" sz="1600" dirty="0"/>
              <a:t>,</a:t>
            </a:r>
            <a:r>
              <a:rPr lang="ja-JP" altLang="en-US" sz="1600" dirty="0"/>
              <a:t>入手先</a:t>
            </a:r>
            <a:r>
              <a:rPr lang="en-US" altLang="ja-JP" sz="1600" dirty="0"/>
              <a:t>&lt;https://www.soumu.go.jp/main_content/000597414.pdf</a:t>
            </a:r>
            <a:r>
              <a:rPr lang="ja-JP" altLang="en-US" sz="1600" dirty="0"/>
              <a:t>＞</a:t>
            </a:r>
            <a:r>
              <a:rPr lang="en-US" altLang="ja-JP" sz="1600" dirty="0"/>
              <a:t>(</a:t>
            </a:r>
            <a:r>
              <a:rPr lang="ja-JP" altLang="en-US" sz="1600" dirty="0"/>
              <a:t>参照</a:t>
            </a:r>
            <a:r>
              <a:rPr lang="en-US" altLang="ja-JP" sz="1600" dirty="0"/>
              <a:t>2020-01-20)</a:t>
            </a:r>
          </a:p>
          <a:p>
            <a:pPr>
              <a:lnSpc>
                <a:spcPct val="150000"/>
              </a:lnSpc>
            </a:pPr>
            <a:r>
              <a:rPr lang="en-US" altLang="ja-JP" sz="1600" dirty="0"/>
              <a:t>[5] ns-3 Network Simulator, </a:t>
            </a:r>
            <a:r>
              <a:rPr lang="ja-JP" altLang="en-US" sz="1600" dirty="0"/>
              <a:t>入手先＜</a:t>
            </a:r>
            <a:r>
              <a:rPr lang="en-US" altLang="ja-JP" sz="1600" dirty="0"/>
              <a:t>https://www.nsnam.org/</a:t>
            </a:r>
            <a:r>
              <a:rPr lang="ja-JP" altLang="en-US" sz="1600" dirty="0"/>
              <a:t>＞</a:t>
            </a:r>
            <a:r>
              <a:rPr lang="en-US" altLang="ja-JP" sz="1600" dirty="0"/>
              <a:t>(</a:t>
            </a:r>
            <a:r>
              <a:rPr lang="ja-JP" altLang="en-US" sz="1600" dirty="0"/>
              <a:t>参照</a:t>
            </a:r>
            <a:r>
              <a:rPr lang="en-US" altLang="ja-JP" sz="1600" dirty="0"/>
              <a:t>2020-01-20)</a:t>
            </a:r>
          </a:p>
          <a:p>
            <a:pPr>
              <a:lnSpc>
                <a:spcPct val="150000"/>
              </a:lnSpc>
            </a:pPr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46040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まとめ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まとめ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58975" y="726967"/>
            <a:ext cx="8452800" cy="5410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目的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F0000"/>
                </a:solidFill>
              </a:rPr>
              <a:t>消費電力効率化</a:t>
            </a:r>
            <a:r>
              <a:rPr lang="ja-JP" altLang="en-US" sz="2000" dirty="0"/>
              <a:t>のため，異種無線によるグループ化手法の実現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提案手法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異種無線（</a:t>
            </a:r>
            <a:r>
              <a:rPr lang="en-US" altLang="ja-JP" sz="2000" dirty="0"/>
              <a:t>BLE</a:t>
            </a:r>
            <a:r>
              <a:rPr lang="ja-JP" altLang="en-US" sz="2000" dirty="0"/>
              <a:t>，</a:t>
            </a:r>
            <a:r>
              <a:rPr lang="en-US" altLang="ja-JP" sz="2000" dirty="0"/>
              <a:t>LoRaWAN</a:t>
            </a:r>
            <a:r>
              <a:rPr lang="ja-JP" altLang="en-US" sz="2000" dirty="0"/>
              <a:t>）の適用，グループ化のプロトコル定義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実験結果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異種無線によるグループ化は，</a:t>
            </a:r>
            <a:br>
              <a:rPr lang="en-US" altLang="ja-JP" sz="2000" dirty="0"/>
            </a:br>
            <a:r>
              <a:rPr lang="ja-JP" altLang="en-US" sz="2000" b="1" dirty="0">
                <a:solidFill>
                  <a:srgbClr val="FF0000"/>
                </a:solidFill>
              </a:rPr>
              <a:t>既存の</a:t>
            </a:r>
            <a:r>
              <a:rPr lang="en-US" altLang="ja-JP" sz="2000" b="1" dirty="0">
                <a:solidFill>
                  <a:srgbClr val="FF0000"/>
                </a:solidFill>
              </a:rPr>
              <a:t>LoRaWAN</a:t>
            </a:r>
            <a:r>
              <a:rPr lang="ja-JP" altLang="en-US" sz="2000" b="1" dirty="0">
                <a:solidFill>
                  <a:srgbClr val="FF0000"/>
                </a:solidFill>
              </a:rPr>
              <a:t>と比較し消費電力の観点から有効</a:t>
            </a:r>
            <a:r>
              <a:rPr lang="ja-JP" altLang="en-US" sz="2000" dirty="0"/>
              <a:t>であるといえる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en-US" altLang="ja-JP" sz="2000" dirty="0"/>
              <a:t>[</a:t>
            </a:r>
            <a:r>
              <a:rPr lang="ja-JP" altLang="en-US" sz="2000" dirty="0"/>
              <a:t>今後の課題</a:t>
            </a:r>
            <a:r>
              <a:rPr lang="en-US" altLang="ja-JP" sz="2000" dirty="0"/>
              <a:t>]</a:t>
            </a:r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グループの</a:t>
            </a:r>
            <a:r>
              <a:rPr lang="ja-JP" altLang="en-US" sz="2000" b="1" dirty="0">
                <a:solidFill>
                  <a:srgbClr val="FF0000"/>
                </a:solidFill>
              </a:rPr>
              <a:t>性能限界</a:t>
            </a:r>
            <a:r>
              <a:rPr lang="ja-JP" altLang="en-US" sz="2000" dirty="0"/>
              <a:t>についての検討</a:t>
            </a:r>
            <a:endParaRPr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グループに割り当てる</a:t>
            </a:r>
            <a:r>
              <a:rPr lang="ja-JP" altLang="en-US" sz="2000" b="1" dirty="0">
                <a:solidFill>
                  <a:srgbClr val="FF0000"/>
                </a:solidFill>
              </a:rPr>
              <a:t>拡散率</a:t>
            </a:r>
            <a:r>
              <a:rPr lang="ja-JP" altLang="en-US" sz="2000" dirty="0"/>
              <a:t>や</a:t>
            </a:r>
            <a:r>
              <a:rPr lang="ja-JP" altLang="en-US" sz="2000" b="1" dirty="0">
                <a:solidFill>
                  <a:srgbClr val="FF0000"/>
                </a:solidFill>
              </a:rPr>
              <a:t>通信タイミング</a:t>
            </a:r>
            <a:r>
              <a:rPr lang="ja-JP" altLang="en-US" sz="2000" dirty="0"/>
              <a:t>の検討</a:t>
            </a:r>
            <a:endParaRPr lang="en-US" altLang="ja-JP" sz="2000" b="1" dirty="0"/>
          </a:p>
        </p:txBody>
      </p:sp>
    </p:spTree>
    <p:extLst>
      <p:ext uri="{BB962C8B-B14F-4D97-AF65-F5344CB8AC3E}">
        <p14:creationId xmlns:p14="http://schemas.microsoft.com/office/powerpoint/2010/main" val="251901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LPWA</a:t>
            </a:r>
            <a:r>
              <a:rPr lang="ja-JP" altLang="en-US" dirty="0"/>
              <a:t>（</a:t>
            </a:r>
            <a:r>
              <a:rPr lang="en-US" altLang="ja-JP" dirty="0"/>
              <a:t>Low Power Wide Area Network</a:t>
            </a:r>
            <a:r>
              <a:rPr lang="ja-JP" altLang="en-US" dirty="0"/>
              <a:t>）が注目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89D22"/>
                </a:solidFill>
              </a:rPr>
              <a:t>低消費電力</a:t>
            </a:r>
            <a:r>
              <a:rPr lang="ja-JP" altLang="en-US" sz="2000" dirty="0"/>
              <a:t>で</a:t>
            </a:r>
            <a:r>
              <a:rPr lang="ja-JP" altLang="en-US" sz="2000" b="1" dirty="0">
                <a:solidFill>
                  <a:srgbClr val="F89D22"/>
                </a:solidFill>
              </a:rPr>
              <a:t>広範囲</a:t>
            </a:r>
            <a:r>
              <a:rPr lang="ja-JP" altLang="en-US" sz="2000" dirty="0"/>
              <a:t>をカバーする無線通信</a:t>
            </a:r>
            <a:endParaRPr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b="1" dirty="0">
                <a:solidFill>
                  <a:srgbClr val="F89D22"/>
                </a:solidFill>
              </a:rPr>
              <a:t>電源確保が困難な場所</a:t>
            </a:r>
            <a:r>
              <a:rPr kumimoji="1" lang="ja-JP" altLang="en-US" sz="2000" dirty="0"/>
              <a:t>で</a:t>
            </a:r>
            <a:r>
              <a:rPr kumimoji="1" lang="ja-JP" altLang="en-US" sz="2000" b="1" dirty="0">
                <a:solidFill>
                  <a:srgbClr val="F89D22"/>
                </a:solidFill>
              </a:rPr>
              <a:t>電池交換を極力少なく</a:t>
            </a:r>
            <a:r>
              <a:rPr kumimoji="1" lang="ja-JP" altLang="en-US" sz="2000" dirty="0"/>
              <a:t>済ませたい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3CA645A1-C2E0-415B-873A-AC6C437C7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564471"/>
              </p:ext>
            </p:extLst>
          </p:nvPr>
        </p:nvGraphicFramePr>
        <p:xfrm>
          <a:off x="977154" y="2709691"/>
          <a:ext cx="7189692" cy="2514600"/>
        </p:xfrm>
        <a:graphic>
          <a:graphicData uri="http://schemas.openxmlformats.org/drawingml/2006/table">
            <a:tbl>
              <a:tblPr/>
              <a:tblGrid>
                <a:gridCol w="2396564">
                  <a:extLst>
                    <a:ext uri="{9D8B030D-6E8A-4147-A177-3AD203B41FA5}">
                      <a16:colId xmlns:a16="http://schemas.microsoft.com/office/drawing/2014/main" val="3935326951"/>
                    </a:ext>
                  </a:extLst>
                </a:gridCol>
                <a:gridCol w="2396564">
                  <a:extLst>
                    <a:ext uri="{9D8B030D-6E8A-4147-A177-3AD203B41FA5}">
                      <a16:colId xmlns:a16="http://schemas.microsoft.com/office/drawing/2014/main" val="1260593768"/>
                    </a:ext>
                  </a:extLst>
                </a:gridCol>
                <a:gridCol w="2396564">
                  <a:extLst>
                    <a:ext uri="{9D8B030D-6E8A-4147-A177-3AD203B41FA5}">
                      <a16:colId xmlns:a16="http://schemas.microsoft.com/office/drawing/2014/main" val="170672646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fontAlgn="t"/>
                      <a:r>
                        <a:rPr lang="ja-JP" altLang="en-US" sz="20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 </a:t>
                      </a:r>
                    </a:p>
                  </a:txBody>
                  <a:tcPr marL="63500" marR="63500" marT="63500" marB="6350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短距離</a:t>
                      </a:r>
                      <a:endParaRPr lang="ja-JP" alt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長距離</a:t>
                      </a:r>
                      <a:endParaRPr lang="ja-JP" altLang="en-US" sz="20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820026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広帯域</a:t>
                      </a:r>
                      <a:endParaRPr lang="ja-JP" alt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Wi-Fi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LTE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3G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WiMAX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2363105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i="0" u="none" strike="noStrike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狭帯域</a:t>
                      </a:r>
                      <a:endParaRPr lang="ja-JP" altLang="en-US" sz="20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BLE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NB-IoT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B0F0"/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LoRaWAN</a:t>
                      </a:r>
                      <a:endParaRPr lang="en-US" sz="2000" b="1" dirty="0">
                        <a:solidFill>
                          <a:srgbClr val="00B0F0"/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Ricty Diminished" panose="020B0509020203020207" pitchFamily="49" charset="-128"/>
                          <a:ea typeface="Ricty Diminished" panose="020B0509020203020207" pitchFamily="49" charset="-128"/>
                        </a:rPr>
                        <a:t>SIGFOX</a:t>
                      </a:r>
                      <a:endParaRPr lang="en-US" sz="20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Ricty Diminished" panose="020B0509020203020207" pitchFamily="49" charset="-128"/>
                        <a:ea typeface="Ricty Diminished" panose="020B0509020203020207" pitchFamily="49" charset="-128"/>
                      </a:endParaRPr>
                    </a:p>
                  </a:txBody>
                  <a:tcPr marL="63500" marR="63500" marT="63500" marB="63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1278563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DAF783A-A038-4F25-83D3-58F24111C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2175" y="23479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B41DC15C-B1DB-41A2-9F9B-C538A2D1D9E3}"/>
              </a:ext>
            </a:extLst>
          </p:cNvPr>
          <p:cNvGrpSpPr/>
          <p:nvPr/>
        </p:nvGrpSpPr>
        <p:grpSpPr>
          <a:xfrm>
            <a:off x="1470991" y="5495626"/>
            <a:ext cx="6051268" cy="675666"/>
            <a:chOff x="1470991" y="5495626"/>
            <a:chExt cx="6051268" cy="675666"/>
          </a:xfrm>
        </p:grpSpPr>
        <p:pic>
          <p:nvPicPr>
            <p:cNvPr id="1027" name="Picture 3" descr="「sigfox icon」の画像検索結果">
              <a:extLst>
                <a:ext uri="{FF2B5EF4-FFF2-40B4-BE49-F238E27FC236}">
                  <a16:creationId xmlns:a16="http://schemas.microsoft.com/office/drawing/2014/main" id="{E53933BF-BB79-49F4-B148-BE11FAC4E1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0991" y="5520015"/>
              <a:ext cx="1956656" cy="6326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「nb iot icon」の画像検索結果">
              <a:extLst>
                <a:ext uri="{FF2B5EF4-FFF2-40B4-BE49-F238E27FC236}">
                  <a16:creationId xmlns:a16="http://schemas.microsoft.com/office/drawing/2014/main" id="{C989725A-BB59-48EB-89A1-5837046A9E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20376" y="5520015"/>
              <a:ext cx="1799206" cy="6268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Picture 5" descr="「lorawan icon」の画像検索結果">
              <a:extLst>
                <a:ext uri="{FF2B5EF4-FFF2-40B4-BE49-F238E27FC236}">
                  <a16:creationId xmlns:a16="http://schemas.microsoft.com/office/drawing/2014/main" id="{774ABC16-4ED0-4AA8-A581-CF9615B64D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5" t="31465" r="5434" b="34337"/>
            <a:stretch/>
          </p:blipFill>
          <p:spPr bwMode="auto">
            <a:xfrm>
              <a:off x="5812311" y="5495626"/>
              <a:ext cx="1709948" cy="675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5EDC21E-6BA7-4252-87B1-455975FB92DE}"/>
              </a:ext>
            </a:extLst>
          </p:cNvPr>
          <p:cNvSpPr/>
          <p:nvPr/>
        </p:nvSpPr>
        <p:spPr>
          <a:xfrm>
            <a:off x="5748793" y="4168124"/>
            <a:ext cx="2418053" cy="1075389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noFill/>
            </a:endParaRPr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C662E99A-AFE7-4DED-B65B-A28DB9456101}"/>
              </a:ext>
            </a:extLst>
          </p:cNvPr>
          <p:cNvSpPr/>
          <p:nvPr/>
        </p:nvSpPr>
        <p:spPr>
          <a:xfrm rot="2915302">
            <a:off x="5137439" y="3552452"/>
            <a:ext cx="942089" cy="72711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159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solidFill>
                  <a:srgbClr val="00B0F0"/>
                </a:solidFill>
              </a:rPr>
              <a:t>LoRaWAN </a:t>
            </a:r>
            <a:r>
              <a:rPr lang="ja-JP" altLang="en-US" dirty="0">
                <a:solidFill>
                  <a:srgbClr val="00B0F0"/>
                </a:solidFill>
              </a:rPr>
              <a:t>とは</a:t>
            </a:r>
            <a:endParaRPr kumimoji="1" lang="ja-JP" altLang="en-US" dirty="0">
              <a:solidFill>
                <a:srgbClr val="00B0F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5325" y="795369"/>
            <a:ext cx="8452800" cy="629200"/>
          </a:xfrm>
        </p:spPr>
        <p:txBody>
          <a:bodyPr/>
          <a:lstStyle/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000" b="1" dirty="0">
                <a:solidFill>
                  <a:srgbClr val="F89D22"/>
                </a:solidFill>
              </a:rPr>
              <a:t>低電力</a:t>
            </a:r>
            <a:r>
              <a:rPr lang="ja-JP" altLang="en-US" sz="2000" dirty="0"/>
              <a:t>・</a:t>
            </a:r>
            <a:r>
              <a:rPr kumimoji="1" lang="ja-JP" altLang="en-US" sz="2000" b="1" dirty="0">
                <a:solidFill>
                  <a:srgbClr val="F89D22"/>
                </a:solidFill>
              </a:rPr>
              <a:t>長距離通信</a:t>
            </a:r>
            <a:r>
              <a:rPr kumimoji="1" lang="ja-JP" altLang="en-US" sz="2000" dirty="0"/>
              <a:t>に特化した無線通信規格（</a:t>
            </a:r>
            <a:r>
              <a:rPr kumimoji="1" lang="en-US" altLang="ja-JP" sz="2000" dirty="0"/>
              <a:t>LPWAN</a:t>
            </a:r>
            <a:r>
              <a:rPr kumimoji="1" lang="ja-JP" altLang="en-US" sz="2000" dirty="0"/>
              <a:t>の</a:t>
            </a:r>
            <a:r>
              <a:rPr kumimoji="1" lang="en-US" altLang="ja-JP" sz="2000" dirty="0"/>
              <a:t>1</a:t>
            </a:r>
            <a:r>
              <a:rPr kumimoji="1" lang="ja-JP" altLang="en-US" sz="2000" dirty="0"/>
              <a:t>つ）</a:t>
            </a:r>
            <a:endParaRPr kumimoji="1"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免許不要の帯域で動作，安価に導入可能</a:t>
            </a:r>
            <a:endParaRPr lang="en-US" altLang="ja-JP" sz="2000" dirty="0"/>
          </a:p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b="1" dirty="0">
                <a:solidFill>
                  <a:srgbClr val="FF0000"/>
                </a:solidFill>
              </a:rPr>
              <a:t>拡散率</a:t>
            </a:r>
            <a:r>
              <a:rPr lang="ja-JP" altLang="en-US" sz="2000" dirty="0"/>
              <a:t>という</a:t>
            </a:r>
            <a:r>
              <a:rPr lang="ja-JP" altLang="en-US" sz="2000" b="1" dirty="0">
                <a:solidFill>
                  <a:srgbClr val="F89D22"/>
                </a:solidFill>
              </a:rPr>
              <a:t>通信距離とデータ量を制御</a:t>
            </a:r>
            <a:r>
              <a:rPr lang="ja-JP" altLang="en-US" sz="2000" dirty="0"/>
              <a:t>する値が存在</a:t>
            </a:r>
            <a:endParaRPr lang="en-US" altLang="ja-JP" sz="2000" dirty="0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52939B57-EB2F-47ED-A874-A2A2982A0E80}"/>
              </a:ext>
            </a:extLst>
          </p:cNvPr>
          <p:cNvGrpSpPr/>
          <p:nvPr/>
        </p:nvGrpSpPr>
        <p:grpSpPr>
          <a:xfrm>
            <a:off x="954462" y="2511198"/>
            <a:ext cx="7229752" cy="3711801"/>
            <a:chOff x="596900" y="2347913"/>
            <a:chExt cx="7004050" cy="3990340"/>
          </a:xfrm>
        </p:grpSpPr>
        <p:pic>
          <p:nvPicPr>
            <p:cNvPr id="2050" name="Picture 2" descr="「lorawan スター型」の画像検索結果">
              <a:extLst>
                <a:ext uri="{FF2B5EF4-FFF2-40B4-BE49-F238E27FC236}">
                  <a16:creationId xmlns:a16="http://schemas.microsoft.com/office/drawing/2014/main" id="{E76E19C1-7FCB-40C6-876E-C3565B5254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2175" y="3801087"/>
              <a:ext cx="4831286" cy="2537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吹き出し: 角を丸めた四角形 4">
              <a:extLst>
                <a:ext uri="{FF2B5EF4-FFF2-40B4-BE49-F238E27FC236}">
                  <a16:creationId xmlns:a16="http://schemas.microsoft.com/office/drawing/2014/main" id="{29BCC27C-818D-44FD-B952-40DB8B4E8C54}"/>
                </a:ext>
              </a:extLst>
            </p:cNvPr>
            <p:cNvSpPr/>
            <p:nvPr/>
          </p:nvSpPr>
          <p:spPr>
            <a:xfrm>
              <a:off x="596900" y="2863851"/>
              <a:ext cx="2374900" cy="937236"/>
            </a:xfrm>
            <a:prstGeom prst="wedgeRoundRectCallout">
              <a:avLst>
                <a:gd name="adj1" fmla="val 27430"/>
                <a:gd name="adj2" fmla="val 100686"/>
                <a:gd name="adj3" fmla="val 16667"/>
              </a:avLst>
            </a:prstGeom>
            <a:noFill/>
            <a:ln w="28575">
              <a:solidFill>
                <a:srgbClr val="765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b="1" dirty="0">
                  <a:solidFill>
                    <a:srgbClr val="F89D22"/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スター型</a:t>
              </a:r>
              <a:r>
                <a:rPr kumimoji="1" lang="ja-JP" altLang="en-US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のトポロジ</a:t>
              </a:r>
            </a:p>
          </p:txBody>
        </p:sp>
        <p:sp>
          <p:nvSpPr>
            <p:cNvPr id="8" name="吹き出し: 角を丸めた四角形 7">
              <a:extLst>
                <a:ext uri="{FF2B5EF4-FFF2-40B4-BE49-F238E27FC236}">
                  <a16:creationId xmlns:a16="http://schemas.microsoft.com/office/drawing/2014/main" id="{09844E77-F883-48DD-A48E-63F42F221923}"/>
                </a:ext>
              </a:extLst>
            </p:cNvPr>
            <p:cNvSpPr/>
            <p:nvPr/>
          </p:nvSpPr>
          <p:spPr>
            <a:xfrm>
              <a:off x="5016500" y="2347913"/>
              <a:ext cx="2584450" cy="937236"/>
            </a:xfrm>
            <a:prstGeom prst="wedgeRoundRectCallout">
              <a:avLst>
                <a:gd name="adj1" fmla="val -51396"/>
                <a:gd name="adj2" fmla="val 114914"/>
                <a:gd name="adj3" fmla="val 16667"/>
              </a:avLst>
            </a:prstGeom>
            <a:noFill/>
            <a:ln w="28575">
              <a:solidFill>
                <a:srgbClr val="765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>
                  <a:solidFill>
                    <a:schemeClr val="bg2">
                      <a:lumMod val="50000"/>
                    </a:schemeClr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ネットワークサーバが</a:t>
              </a:r>
              <a:br>
                <a:rPr kumimoji="1" lang="en-US" altLang="ja-JP" b="1" dirty="0">
                  <a:solidFill>
                    <a:srgbClr val="00B0F0"/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</a:br>
              <a:r>
                <a:rPr kumimoji="1" lang="en-US" altLang="ja-JP" b="1" dirty="0">
                  <a:solidFill>
                    <a:srgbClr val="F89D22"/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LoRaWAN</a:t>
              </a:r>
              <a:r>
                <a:rPr kumimoji="1" lang="ja-JP" altLang="en-US" b="1" dirty="0">
                  <a:solidFill>
                    <a:srgbClr val="F89D22"/>
                  </a:solidFill>
                  <a:latin typeface="Ricty Diminished" panose="020B0509020203020207" pitchFamily="49" charset="-128"/>
                  <a:ea typeface="Ricty Diminished" panose="020B0509020203020207" pitchFamily="49" charset="-128"/>
                </a:rPr>
                <a:t>を制御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527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rgbClr val="00B0F0"/>
                </a:solidFill>
              </a:rPr>
              <a:t>将来想定される環境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5325" y="795369"/>
            <a:ext cx="8452800" cy="629200"/>
          </a:xfrm>
        </p:spPr>
        <p:txBody>
          <a:bodyPr/>
          <a:lstStyle/>
          <a:p>
            <a:pPr marL="3810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2000" dirty="0"/>
              <a:t>デバイスが安価，利用に免許を必要としない</a:t>
            </a:r>
            <a:endParaRPr lang="en-US" altLang="ja-JP" sz="2000" dirty="0"/>
          </a:p>
          <a:p>
            <a:pPr>
              <a:lnSpc>
                <a:spcPct val="150000"/>
              </a:lnSpc>
            </a:pPr>
            <a:r>
              <a:rPr lang="ja-JP" altLang="en-US" sz="2000" b="1" dirty="0"/>
              <a:t>⇒</a:t>
            </a:r>
            <a:r>
              <a:rPr lang="ja-JP" altLang="en-US" sz="2000" b="1" dirty="0">
                <a:solidFill>
                  <a:srgbClr val="00B0F0"/>
                </a:solidFill>
              </a:rPr>
              <a:t>　</a:t>
            </a:r>
            <a:r>
              <a:rPr lang="ja-JP" altLang="en-US" sz="2000" b="1" dirty="0">
                <a:solidFill>
                  <a:srgbClr val="F89D22"/>
                </a:solidFill>
              </a:rPr>
              <a:t>都市部のような密集した地域</a:t>
            </a:r>
            <a:r>
              <a:rPr lang="ja-JP" altLang="en-US" sz="2000" dirty="0"/>
              <a:t>では，</a:t>
            </a:r>
            <a:br>
              <a:rPr lang="en-US" altLang="ja-JP" sz="2000" dirty="0"/>
            </a:br>
            <a:r>
              <a:rPr lang="ja-JP" altLang="en-US" sz="2000" dirty="0"/>
              <a:t>　　</a:t>
            </a:r>
            <a:r>
              <a:rPr lang="ja-JP" altLang="en-US" sz="2000" b="1" dirty="0">
                <a:solidFill>
                  <a:srgbClr val="FF0000"/>
                </a:solidFill>
              </a:rPr>
              <a:t>センサノードは隣接している</a:t>
            </a:r>
            <a:r>
              <a:rPr lang="ja-JP" altLang="en-US" sz="2000" dirty="0"/>
              <a:t>可能性がある</a:t>
            </a:r>
            <a:endParaRPr lang="en-US" altLang="ja-JP" sz="2000" dirty="0"/>
          </a:p>
        </p:txBody>
      </p:sp>
      <p:pic>
        <p:nvPicPr>
          <p:cNvPr id="1026" name="Picture 2" descr="「iot ネットワーク」の画像検索結果">
            <a:extLst>
              <a:ext uri="{FF2B5EF4-FFF2-40B4-BE49-F238E27FC236}">
                <a16:creationId xmlns:a16="http://schemas.microsoft.com/office/drawing/2014/main" id="{BD5DE198-29F5-47A7-8F5C-46F440CBE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35" y="2545099"/>
            <a:ext cx="7719729" cy="3432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9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LoRaWAN</a:t>
            </a:r>
            <a:r>
              <a:rPr lang="ja-JP" altLang="en-US" dirty="0"/>
              <a:t>の課題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259689-FE23-4CC7-A465-65F34ED02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sz="1800" dirty="0">
                <a:latin typeface="Ricty Diminished" panose="020B0509020203020207" pitchFamily="49" charset="-128"/>
                <a:ea typeface="Ricty Diminished" panose="020B0509020203020207" pitchFamily="49" charset="-128"/>
              </a:rPr>
              <a:t>背景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6275" y="952303"/>
            <a:ext cx="8452800" cy="2017459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altLang="ja-JP" sz="2400" dirty="0"/>
              <a:t>LoRaWAN</a:t>
            </a:r>
            <a:r>
              <a:rPr lang="ja-JP" altLang="en-US" sz="2400" dirty="0"/>
              <a:t>に接続する</a:t>
            </a:r>
            <a:r>
              <a:rPr lang="ja-JP" altLang="en-US" sz="2400" b="1" dirty="0">
                <a:solidFill>
                  <a:srgbClr val="F89D22"/>
                </a:solidFill>
              </a:rPr>
              <a:t>センサ数が増加した場合</a:t>
            </a:r>
            <a:r>
              <a:rPr lang="ja-JP" altLang="en-US" sz="2400" dirty="0"/>
              <a:t>に</a:t>
            </a:r>
            <a:br>
              <a:rPr lang="en-US" altLang="ja-JP" sz="2400" dirty="0"/>
            </a:br>
            <a:r>
              <a:rPr lang="ja-JP" altLang="en-US" sz="2400" b="1" dirty="0">
                <a:solidFill>
                  <a:srgbClr val="FF0000"/>
                </a:solidFill>
              </a:rPr>
              <a:t>頻繁な衝突によるパケット到達率の低下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ja-JP" altLang="en-US" sz="2400" dirty="0"/>
              <a:t>≒</a:t>
            </a:r>
            <a:r>
              <a:rPr lang="ja-JP" altLang="en-US" sz="2400" dirty="0">
                <a:solidFill>
                  <a:srgbClr val="002060"/>
                </a:solidFill>
              </a:rPr>
              <a:t>　</a:t>
            </a:r>
            <a:r>
              <a:rPr lang="ja-JP" altLang="en-US" sz="2400" dirty="0"/>
              <a:t>スケーラビリティの課題</a:t>
            </a:r>
            <a:endParaRPr kumimoji="1" lang="ja-JP" altLang="en-US" sz="24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3A7A658-C3B7-489A-97AB-3F3F5E2DEB43}"/>
              </a:ext>
            </a:extLst>
          </p:cNvPr>
          <p:cNvSpPr/>
          <p:nvPr/>
        </p:nvSpPr>
        <p:spPr>
          <a:xfrm>
            <a:off x="0" y="5891606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ja-JP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[</a:t>
            </a:r>
            <a:r>
              <a:rPr lang="ja-JP" altLang="en-US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補足</a:t>
            </a:r>
            <a:r>
              <a:rPr lang="en-US" altLang="ja-JP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]</a:t>
            </a:r>
            <a:br>
              <a:rPr lang="en-US" altLang="ja-JP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</a:br>
            <a:r>
              <a:rPr lang="en-US" altLang="ja-JP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- </a:t>
            </a:r>
            <a:r>
              <a:rPr lang="ja-JP" altLang="en-US" sz="1600" b="1" dirty="0">
                <a:solidFill>
                  <a:srgbClr val="595959"/>
                </a:solidFill>
                <a:latin typeface="Ricty Diminished" panose="020B0509020203020207" pitchFamily="49" charset="-128"/>
                <a:ea typeface="Ricty Diminished" panose="020B0509020203020207" pitchFamily="49" charset="-128"/>
              </a:rPr>
              <a:t>スケーラビリティ：機器やソフトウェア，システムなどの拡張性，拡張可能性のこと</a:t>
            </a:r>
            <a:endParaRPr lang="ja-JP" altLang="en-US" sz="1600" dirty="0">
              <a:latin typeface="Ricty Diminished" panose="020B0509020203020207" pitchFamily="49" charset="-128"/>
              <a:ea typeface="Ricty Diminished" panose="020B0509020203020207" pitchFamily="49" charset="-128"/>
            </a:endParaRPr>
          </a:p>
        </p:txBody>
      </p:sp>
      <p:sp>
        <p:nvSpPr>
          <p:cNvPr id="8" name="テキスト プレースホルダー 3">
            <a:extLst>
              <a:ext uri="{FF2B5EF4-FFF2-40B4-BE49-F238E27FC236}">
                <a16:creationId xmlns:a16="http://schemas.microsoft.com/office/drawing/2014/main" id="{813D92E2-8363-45B4-A47B-4B81249E7E0F}"/>
              </a:ext>
            </a:extLst>
          </p:cNvPr>
          <p:cNvSpPr txBox="1">
            <a:spLocks/>
          </p:cNvSpPr>
          <p:nvPr/>
        </p:nvSpPr>
        <p:spPr>
          <a:xfrm>
            <a:off x="246274" y="4034289"/>
            <a:ext cx="8452800" cy="84465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3810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None/>
              <a:defRPr kumimoji="1" sz="3000" kern="1200">
                <a:solidFill>
                  <a:schemeClr val="bg2">
                    <a:lumMod val="50000"/>
                  </a:schemeClr>
                </a:solidFill>
                <a:latin typeface="Ricty Diminished" panose="020B0509020203020207" pitchFamily="49" charset="-128"/>
                <a:ea typeface="Ricty Diminished" panose="020B0509020203020207" pitchFamily="49" charset="-128"/>
                <a:cs typeface="Ricty Diminished" panose="020B0509020203020207" pitchFamily="49" charset="-128"/>
                <a:sym typeface="Roboto Medium"/>
              </a:defRPr>
            </a:lvl1pPr>
            <a:lvl2pPr marL="914400" lvl="1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lvl="2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2286000" lvl="4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2743200" lvl="5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3200400" lvl="6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●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3657600" lvl="7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○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4114800" lvl="8" indent="-4191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Roboto Medium"/>
              <a:buChar char="■"/>
              <a:defRPr kumimoji="1" sz="3000" kern="12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2400" b="1" dirty="0">
                <a:solidFill>
                  <a:srgbClr val="FF0000"/>
                </a:solidFill>
              </a:rPr>
              <a:t>再送による，消費電力の増加を引き起こす</a:t>
            </a:r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71173018-BB33-4F3C-9E64-27D19E106397}"/>
              </a:ext>
            </a:extLst>
          </p:cNvPr>
          <p:cNvSpPr/>
          <p:nvPr/>
        </p:nvSpPr>
        <p:spPr>
          <a:xfrm>
            <a:off x="4257675" y="3251734"/>
            <a:ext cx="628650" cy="552450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7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目的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45600" y="1999993"/>
            <a:ext cx="8452800" cy="2858014"/>
          </a:xfrm>
        </p:spPr>
        <p:txBody>
          <a:bodyPr anchor="ctr"/>
          <a:lstStyle/>
          <a:p>
            <a:pPr algn="ctr">
              <a:lnSpc>
                <a:spcPct val="150000"/>
              </a:lnSpc>
            </a:pPr>
            <a:r>
              <a:rPr kumimoji="1" lang="ja-JP" altLang="en-US" sz="3200" b="1" dirty="0">
                <a:solidFill>
                  <a:srgbClr val="FF0000"/>
                </a:solidFill>
              </a:rPr>
              <a:t>消費電力効率化</a:t>
            </a:r>
            <a:r>
              <a:rPr kumimoji="1" lang="ja-JP" altLang="en-US" sz="3200" dirty="0"/>
              <a:t>のために</a:t>
            </a:r>
            <a:br>
              <a:rPr kumimoji="1" lang="en-US" altLang="ja-JP" sz="3200" dirty="0"/>
            </a:br>
            <a:r>
              <a:rPr kumimoji="1" lang="ja-JP" altLang="en-US" sz="3200" b="1" dirty="0">
                <a:solidFill>
                  <a:srgbClr val="F89D22"/>
                </a:solidFill>
              </a:rPr>
              <a:t>ノード</a:t>
            </a:r>
            <a:r>
              <a:rPr lang="ja-JP" altLang="en-US" sz="3200" b="1" dirty="0">
                <a:solidFill>
                  <a:srgbClr val="F89D22"/>
                </a:solidFill>
              </a:rPr>
              <a:t>増加における</a:t>
            </a:r>
            <a:r>
              <a:rPr kumimoji="1" lang="ja-JP" altLang="en-US" sz="3200" b="1" dirty="0">
                <a:solidFill>
                  <a:srgbClr val="F89D22"/>
                </a:solidFill>
              </a:rPr>
              <a:t>スケーラビリティを</a:t>
            </a:r>
            <a:br>
              <a:rPr kumimoji="1" lang="en-US" altLang="ja-JP" sz="3200" b="1" dirty="0">
                <a:solidFill>
                  <a:srgbClr val="F89D22"/>
                </a:solidFill>
              </a:rPr>
            </a:br>
            <a:r>
              <a:rPr kumimoji="1" lang="ja-JP" altLang="en-US" sz="3200" b="1" dirty="0">
                <a:solidFill>
                  <a:srgbClr val="F89D22"/>
                </a:solidFill>
              </a:rPr>
              <a:t>異種無線を用いて管理</a:t>
            </a:r>
            <a:r>
              <a:rPr lang="ja-JP" altLang="en-US" sz="3200" b="1" dirty="0">
                <a:solidFill>
                  <a:srgbClr val="F89D22"/>
                </a:solidFill>
              </a:rPr>
              <a:t>し</a:t>
            </a:r>
            <a:endParaRPr lang="en-US" altLang="ja-JP" sz="3200" dirty="0"/>
          </a:p>
          <a:p>
            <a:pPr algn="ctr">
              <a:lnSpc>
                <a:spcPct val="150000"/>
              </a:lnSpc>
            </a:pPr>
            <a:r>
              <a:rPr kumimoji="1" lang="ja-JP" altLang="en-US" sz="3200" b="1" dirty="0">
                <a:solidFill>
                  <a:srgbClr val="F89D22"/>
                </a:solidFill>
              </a:rPr>
              <a:t>省電力</a:t>
            </a:r>
            <a:r>
              <a:rPr lang="ja-JP" altLang="en-US" sz="3200" b="1" dirty="0">
                <a:solidFill>
                  <a:srgbClr val="F89D22"/>
                </a:solidFill>
              </a:rPr>
              <a:t>の</a:t>
            </a:r>
            <a:r>
              <a:rPr kumimoji="1" lang="ja-JP" altLang="en-US" sz="3200" b="1" dirty="0">
                <a:solidFill>
                  <a:srgbClr val="F89D22"/>
                </a:solidFill>
              </a:rPr>
              <a:t>適用機会を確保</a:t>
            </a:r>
            <a:r>
              <a:rPr kumimoji="1" lang="ja-JP" altLang="en-US" sz="3200" dirty="0"/>
              <a:t>する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125698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A9A9A2-5B7E-4964-84EE-B3B49AF91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関連研究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1086D9-23C2-4D03-BEDE-4A0340DAF32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4075" y="2101336"/>
            <a:ext cx="8452800" cy="2794514"/>
          </a:xfrm>
        </p:spPr>
        <p:txBody>
          <a:bodyPr anchor="t"/>
          <a:lstStyle/>
          <a:p>
            <a:pPr marL="4953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LoRaWAN</a:t>
            </a:r>
            <a:r>
              <a:rPr kumimoji="1" lang="ja-JP" altLang="en-US" sz="2400" dirty="0"/>
              <a:t>における</a:t>
            </a:r>
            <a:r>
              <a:rPr kumimoji="1" lang="ja-JP" altLang="en-US" sz="2400" b="1" dirty="0">
                <a:solidFill>
                  <a:srgbClr val="FF0000"/>
                </a:solidFill>
              </a:rPr>
              <a:t>ネットワーク効率化</a:t>
            </a:r>
            <a:r>
              <a:rPr kumimoji="1" lang="ja-JP" altLang="en-US" sz="2400" dirty="0"/>
              <a:t>のための</a:t>
            </a:r>
            <a:br>
              <a:rPr lang="en-US" altLang="ja-JP" sz="2400" dirty="0"/>
            </a:br>
            <a:r>
              <a:rPr kumimoji="1" lang="ja-JP" altLang="en-US" sz="2400" dirty="0"/>
              <a:t>ノードのグループ構成法と通信制御方式 </a:t>
            </a:r>
            <a:r>
              <a:rPr kumimoji="1" lang="en-US" altLang="ja-JP" sz="2400" dirty="0"/>
              <a:t>[</a:t>
            </a:r>
            <a:r>
              <a:rPr lang="en-US" altLang="ja-JP" sz="2400" dirty="0"/>
              <a:t>1</a:t>
            </a:r>
            <a:r>
              <a:rPr kumimoji="1" lang="en-US" altLang="ja-JP" sz="2400" dirty="0"/>
              <a:t>]</a:t>
            </a:r>
            <a:br>
              <a:rPr kumimoji="1" lang="en-US" altLang="ja-JP" sz="2400" dirty="0"/>
            </a:br>
            <a:endParaRPr kumimoji="1" lang="en-US" altLang="ja-JP" sz="2400" dirty="0"/>
          </a:p>
          <a:p>
            <a:pPr marL="4953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2400" dirty="0"/>
              <a:t>LPWA</a:t>
            </a:r>
            <a:r>
              <a:rPr lang="ja-JP" altLang="en-US" sz="2400" dirty="0"/>
              <a:t>通信を利用する</a:t>
            </a:r>
            <a:r>
              <a:rPr lang="en-US" altLang="ja-JP" sz="2400" dirty="0"/>
              <a:t>IoT</a:t>
            </a:r>
            <a:r>
              <a:rPr lang="ja-JP" altLang="en-US" sz="2400" dirty="0"/>
              <a:t>プラットフォーム向けの</a:t>
            </a:r>
            <a:br>
              <a:rPr lang="en-US" altLang="ja-JP" sz="2400" dirty="0"/>
            </a:br>
            <a:r>
              <a:rPr lang="ja-JP" altLang="en-US" sz="2400" b="1" dirty="0">
                <a:solidFill>
                  <a:srgbClr val="FF0000"/>
                </a:solidFill>
              </a:rPr>
              <a:t>電力効率を考慮した</a:t>
            </a:r>
            <a:r>
              <a:rPr lang="ja-JP" altLang="en-US" sz="2400" dirty="0"/>
              <a:t>ゲートウェイ配置手法の検討 </a:t>
            </a:r>
            <a:r>
              <a:rPr lang="en-US" altLang="ja-JP" sz="2400" dirty="0"/>
              <a:t>[2]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4223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8315</TotalTime>
  <Words>2513</Words>
  <Application>Microsoft Macintosh PowerPoint</Application>
  <PresentationFormat>画面に合わせる (4:3)</PresentationFormat>
  <Paragraphs>395</Paragraphs>
  <Slides>35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35</vt:i4>
      </vt:variant>
    </vt:vector>
  </HeadingPairs>
  <TitlesOfParts>
    <vt:vector size="45" baseType="lpstr">
      <vt:lpstr>Ricty Diminished</vt:lpstr>
      <vt:lpstr>Roboto Medium</vt:lpstr>
      <vt:lpstr>Work Sans Medium</vt:lpstr>
      <vt:lpstr>Work Sans Thin</vt:lpstr>
      <vt:lpstr>游ゴシック</vt:lpstr>
      <vt:lpstr>Arial</vt:lpstr>
      <vt:lpstr>Calibri</vt:lpstr>
      <vt:lpstr>Calibri Light</vt:lpstr>
      <vt:lpstr>Cambria Math</vt:lpstr>
      <vt:lpstr>Office テーマ</vt:lpstr>
      <vt:lpstr>高集積センサネットワークにおける異種無線を用いた電力効率化の研究</vt:lpstr>
      <vt:lpstr>目次</vt:lpstr>
      <vt:lpstr>WSN（Wireless Sensor Network）とは</vt:lpstr>
      <vt:lpstr>LPWA（Low Power Wide Area Network）が注目</vt:lpstr>
      <vt:lpstr>LoRaWAN とは</vt:lpstr>
      <vt:lpstr>将来想定される環境</vt:lpstr>
      <vt:lpstr>LoRaWANの課題</vt:lpstr>
      <vt:lpstr>目的</vt:lpstr>
      <vt:lpstr>関連研究</vt:lpstr>
      <vt:lpstr>ノードのグループ構成法と通信制御方式</vt:lpstr>
      <vt:lpstr>ノードのグループ構成法と通信制御方式</vt:lpstr>
      <vt:lpstr>ノードのグループ構成法と通信制御方式</vt:lpstr>
      <vt:lpstr>ゲートウェイ配置手法の検討</vt:lpstr>
      <vt:lpstr>ゲートウェイ配置手法の検討</vt:lpstr>
      <vt:lpstr>提案手法</vt:lpstr>
      <vt:lpstr>センサノードのグループ化</vt:lpstr>
      <vt:lpstr>センサノードのグループ化</vt:lpstr>
      <vt:lpstr>センサノードのグループ化</vt:lpstr>
      <vt:lpstr>センサノード間の通信方式</vt:lpstr>
      <vt:lpstr>グループ構成法の検討</vt:lpstr>
      <vt:lpstr>グループ構成法の検討</vt:lpstr>
      <vt:lpstr>グループ構成法の検討</vt:lpstr>
      <vt:lpstr>グループ構成法の検討</vt:lpstr>
      <vt:lpstr>代表者の入れ替え</vt:lpstr>
      <vt:lpstr>LoRaWANの消費電力実測</vt:lpstr>
      <vt:lpstr>LoRaWANの消費電力実測</vt:lpstr>
      <vt:lpstr>LoRaWANの消費電力実測</vt:lpstr>
      <vt:lpstr>LoRaWANの消費電力実測</vt:lpstr>
      <vt:lpstr>LoRaWANの消費電力実測</vt:lpstr>
      <vt:lpstr>グループ化の適用点について</vt:lpstr>
      <vt:lpstr>卒業研究での成果</vt:lpstr>
      <vt:lpstr>今後の課題</vt:lpstr>
      <vt:lpstr>今後のスケジュール</vt:lpstr>
      <vt:lpstr>参考文献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戸澤涼</dc:creator>
  <cp:lastModifiedBy>戸澤涼</cp:lastModifiedBy>
  <cp:revision>686</cp:revision>
  <dcterms:created xsi:type="dcterms:W3CDTF">2020-01-24T00:10:38Z</dcterms:created>
  <dcterms:modified xsi:type="dcterms:W3CDTF">2020-02-04T04:52:16Z</dcterms:modified>
</cp:coreProperties>
</file>

<file path=docProps/thumbnail.jpeg>
</file>